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6576000" cy="29260800"/>
  <p:notesSz cx="9388475" cy="12771438"/>
  <p:defaultTextStyle>
    <a:defPPr>
      <a:defRPr lang="en-US"/>
    </a:defPPr>
    <a:lvl1pPr algn="l" rtl="0" fontAlgn="base">
      <a:spcBef>
        <a:spcPct val="0"/>
      </a:spcBef>
      <a:spcAft>
        <a:spcPct val="0"/>
      </a:spcAft>
      <a:defRPr sz="2500" kern="1200">
        <a:solidFill>
          <a:schemeClr val="tx1"/>
        </a:solidFill>
        <a:latin typeface="Times New Roman" pitchFamily="27" charset="0"/>
        <a:ea typeface="+mn-ea"/>
        <a:cs typeface="+mn-cs"/>
      </a:defRPr>
    </a:lvl1pPr>
    <a:lvl2pPr marL="391864" algn="l" rtl="0" fontAlgn="base">
      <a:spcBef>
        <a:spcPct val="0"/>
      </a:spcBef>
      <a:spcAft>
        <a:spcPct val="0"/>
      </a:spcAft>
      <a:defRPr sz="2500" kern="1200">
        <a:solidFill>
          <a:schemeClr val="tx1"/>
        </a:solidFill>
        <a:latin typeface="Times New Roman" pitchFamily="27" charset="0"/>
        <a:ea typeface="+mn-ea"/>
        <a:cs typeface="+mn-cs"/>
      </a:defRPr>
    </a:lvl2pPr>
    <a:lvl3pPr marL="783729" algn="l" rtl="0" fontAlgn="base">
      <a:spcBef>
        <a:spcPct val="0"/>
      </a:spcBef>
      <a:spcAft>
        <a:spcPct val="0"/>
      </a:spcAft>
      <a:defRPr sz="2500" kern="1200">
        <a:solidFill>
          <a:schemeClr val="tx1"/>
        </a:solidFill>
        <a:latin typeface="Times New Roman" pitchFamily="27" charset="0"/>
        <a:ea typeface="+mn-ea"/>
        <a:cs typeface="+mn-cs"/>
      </a:defRPr>
    </a:lvl3pPr>
    <a:lvl4pPr marL="1175593" algn="l" rtl="0" fontAlgn="base">
      <a:spcBef>
        <a:spcPct val="0"/>
      </a:spcBef>
      <a:spcAft>
        <a:spcPct val="0"/>
      </a:spcAft>
      <a:defRPr sz="2500" kern="1200">
        <a:solidFill>
          <a:schemeClr val="tx1"/>
        </a:solidFill>
        <a:latin typeface="Times New Roman" pitchFamily="27" charset="0"/>
        <a:ea typeface="+mn-ea"/>
        <a:cs typeface="+mn-cs"/>
      </a:defRPr>
    </a:lvl4pPr>
    <a:lvl5pPr marL="1567457" algn="l" rtl="0" fontAlgn="base">
      <a:spcBef>
        <a:spcPct val="0"/>
      </a:spcBef>
      <a:spcAft>
        <a:spcPct val="0"/>
      </a:spcAft>
      <a:defRPr sz="2500" kern="1200">
        <a:solidFill>
          <a:schemeClr val="tx1"/>
        </a:solidFill>
        <a:latin typeface="Times New Roman" pitchFamily="27" charset="0"/>
        <a:ea typeface="+mn-ea"/>
        <a:cs typeface="+mn-cs"/>
      </a:defRPr>
    </a:lvl5pPr>
    <a:lvl6pPr marL="1959321" algn="l" defTabSz="783729" rtl="0" eaLnBrk="1" latinLnBrk="0" hangingPunct="1">
      <a:defRPr sz="2500" kern="1200">
        <a:solidFill>
          <a:schemeClr val="tx1"/>
        </a:solidFill>
        <a:latin typeface="Times New Roman" pitchFamily="27" charset="0"/>
        <a:ea typeface="+mn-ea"/>
        <a:cs typeface="+mn-cs"/>
      </a:defRPr>
    </a:lvl6pPr>
    <a:lvl7pPr marL="2351186" algn="l" defTabSz="783729" rtl="0" eaLnBrk="1" latinLnBrk="0" hangingPunct="1">
      <a:defRPr sz="2500" kern="1200">
        <a:solidFill>
          <a:schemeClr val="tx1"/>
        </a:solidFill>
        <a:latin typeface="Times New Roman" pitchFamily="27" charset="0"/>
        <a:ea typeface="+mn-ea"/>
        <a:cs typeface="+mn-cs"/>
      </a:defRPr>
    </a:lvl7pPr>
    <a:lvl8pPr marL="2743051" algn="l" defTabSz="783729" rtl="0" eaLnBrk="1" latinLnBrk="0" hangingPunct="1">
      <a:defRPr sz="2500" kern="1200">
        <a:solidFill>
          <a:schemeClr val="tx1"/>
        </a:solidFill>
        <a:latin typeface="Times New Roman" pitchFamily="27" charset="0"/>
        <a:ea typeface="+mn-ea"/>
        <a:cs typeface="+mn-cs"/>
      </a:defRPr>
    </a:lvl8pPr>
    <a:lvl9pPr marL="3134915" algn="l" defTabSz="783729" rtl="0" eaLnBrk="1" latinLnBrk="0" hangingPunct="1">
      <a:defRPr sz="2500" kern="1200">
        <a:solidFill>
          <a:schemeClr val="tx1"/>
        </a:solidFill>
        <a:latin typeface="Times New Roman" pitchFamily="27" charset="0"/>
        <a:ea typeface="+mn-ea"/>
        <a:cs typeface="+mn-cs"/>
      </a:defRPr>
    </a:lvl9pPr>
  </p:defaultTextStyle>
  <p:extLst>
    <p:ext uri="{EFAFB233-063F-42B5-8137-9DF3F51BA10A}">
      <p15:sldGuideLst xmlns:p15="http://schemas.microsoft.com/office/powerpoint/2012/main">
        <p15:guide id="1" orient="horz" pos="9216">
          <p15:clr>
            <a:srgbClr val="A4A3A4"/>
          </p15:clr>
        </p15:guide>
        <p15:guide id="2" pos="11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2534"/>
    <a:srgbClr val="87212E"/>
    <a:srgbClr val="FDF3DE"/>
    <a:srgbClr val="000066"/>
    <a:srgbClr val="FF0000"/>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14" autoAdjust="0"/>
    <p:restoredTop sz="94582"/>
  </p:normalViewPr>
  <p:slideViewPr>
    <p:cSldViewPr snapToGrid="0" showGuides="1">
      <p:cViewPr>
        <p:scale>
          <a:sx n="30" d="100"/>
          <a:sy n="30" d="100"/>
        </p:scale>
        <p:origin x="24" y="-1560"/>
      </p:cViewPr>
      <p:guideLst>
        <p:guide orient="horz" pos="9216"/>
        <p:guide pos="11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extLst>
      <p:ext uri="{BB962C8B-B14F-4D97-AF65-F5344CB8AC3E}">
        <p14:creationId xmlns:p14="http://schemas.microsoft.com/office/powerpoint/2010/main" val="189632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1704975" y="962025"/>
            <a:ext cx="5986463"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extLst>
      <p:ext uri="{BB962C8B-B14F-4D97-AF65-F5344CB8AC3E}">
        <p14:creationId xmlns:p14="http://schemas.microsoft.com/office/powerpoint/2010/main" val="2398734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27" charset="0"/>
        <a:ea typeface="+mn-ea"/>
        <a:cs typeface="+mn-cs"/>
      </a:defRPr>
    </a:lvl1pPr>
    <a:lvl2pPr marL="391864" algn="l" rtl="0" eaLnBrk="0" fontAlgn="base" hangingPunct="0">
      <a:spcBef>
        <a:spcPct val="30000"/>
      </a:spcBef>
      <a:spcAft>
        <a:spcPct val="0"/>
      </a:spcAft>
      <a:defRPr sz="1000" kern="1200">
        <a:solidFill>
          <a:schemeClr val="tx1"/>
        </a:solidFill>
        <a:latin typeface="Times New Roman" pitchFamily="27" charset="0"/>
        <a:ea typeface="+mn-ea"/>
        <a:cs typeface="+mn-cs"/>
      </a:defRPr>
    </a:lvl2pPr>
    <a:lvl3pPr marL="783729" algn="l" rtl="0" eaLnBrk="0" fontAlgn="base" hangingPunct="0">
      <a:spcBef>
        <a:spcPct val="30000"/>
      </a:spcBef>
      <a:spcAft>
        <a:spcPct val="0"/>
      </a:spcAft>
      <a:defRPr sz="1000" kern="1200">
        <a:solidFill>
          <a:schemeClr val="tx1"/>
        </a:solidFill>
        <a:latin typeface="Times New Roman" pitchFamily="27" charset="0"/>
        <a:ea typeface="+mn-ea"/>
        <a:cs typeface="+mn-cs"/>
      </a:defRPr>
    </a:lvl3pPr>
    <a:lvl4pPr marL="1175593" algn="l" rtl="0" eaLnBrk="0" fontAlgn="base" hangingPunct="0">
      <a:spcBef>
        <a:spcPct val="30000"/>
      </a:spcBef>
      <a:spcAft>
        <a:spcPct val="0"/>
      </a:spcAft>
      <a:defRPr sz="1000" kern="1200">
        <a:solidFill>
          <a:schemeClr val="tx1"/>
        </a:solidFill>
        <a:latin typeface="Times New Roman" pitchFamily="27" charset="0"/>
        <a:ea typeface="+mn-ea"/>
        <a:cs typeface="+mn-cs"/>
      </a:defRPr>
    </a:lvl4pPr>
    <a:lvl5pPr marL="1567457" algn="l" rtl="0" eaLnBrk="0" fontAlgn="base" hangingPunct="0">
      <a:spcBef>
        <a:spcPct val="30000"/>
      </a:spcBef>
      <a:spcAft>
        <a:spcPct val="0"/>
      </a:spcAft>
      <a:defRPr sz="1000" kern="1200">
        <a:solidFill>
          <a:schemeClr val="tx1"/>
        </a:solidFill>
        <a:latin typeface="Times New Roman" pitchFamily="27" charset="0"/>
        <a:ea typeface="+mn-ea"/>
        <a:cs typeface="+mn-cs"/>
      </a:defRPr>
    </a:lvl5pPr>
    <a:lvl6pPr marL="1959321" algn="l" defTabSz="783729" rtl="0" eaLnBrk="1" latinLnBrk="0" hangingPunct="1">
      <a:defRPr sz="1000" kern="1200">
        <a:solidFill>
          <a:schemeClr val="tx1"/>
        </a:solidFill>
        <a:latin typeface="+mn-lt"/>
        <a:ea typeface="+mn-ea"/>
        <a:cs typeface="+mn-cs"/>
      </a:defRPr>
    </a:lvl6pPr>
    <a:lvl7pPr marL="2351186" algn="l" defTabSz="783729" rtl="0" eaLnBrk="1" latinLnBrk="0" hangingPunct="1">
      <a:defRPr sz="1000" kern="1200">
        <a:solidFill>
          <a:schemeClr val="tx1"/>
        </a:solidFill>
        <a:latin typeface="+mn-lt"/>
        <a:ea typeface="+mn-ea"/>
        <a:cs typeface="+mn-cs"/>
      </a:defRPr>
    </a:lvl7pPr>
    <a:lvl8pPr marL="2743051" algn="l" defTabSz="783729" rtl="0" eaLnBrk="1" latinLnBrk="0" hangingPunct="1">
      <a:defRPr sz="1000" kern="1200">
        <a:solidFill>
          <a:schemeClr val="tx1"/>
        </a:solidFill>
        <a:latin typeface="+mn-lt"/>
        <a:ea typeface="+mn-ea"/>
        <a:cs typeface="+mn-cs"/>
      </a:defRPr>
    </a:lvl8pPr>
    <a:lvl9pPr marL="3134915" algn="l" defTabSz="78372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4418BF-7CE8-4AC4-BC3B-111C69096913}" type="slidenum">
              <a:rPr lang="en-US" smtClean="0"/>
              <a:pPr>
                <a:defRPr/>
              </a:pPr>
              <a:t>1</a:t>
            </a:fld>
            <a:endParaRPr lang="en-US"/>
          </a:p>
        </p:txBody>
      </p:sp>
    </p:spTree>
    <p:extLst>
      <p:ext uri="{BB962C8B-B14F-4D97-AF65-F5344CB8AC3E}">
        <p14:creationId xmlns:p14="http://schemas.microsoft.com/office/powerpoint/2010/main" val="161687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9089625"/>
            <a:ext cx="31089600" cy="6272011"/>
          </a:xfrm>
          <a:prstGeom prst="rect">
            <a:avLst/>
          </a:prstGeom>
        </p:spPr>
        <p:txBody>
          <a:bodyPr lIns="90187" tIns="45094" rIns="90187" bIns="45094"/>
          <a:lstStyle/>
          <a:p>
            <a:r>
              <a:rPr lang="en-US"/>
              <a:t>Click to edit Master title style</a:t>
            </a:r>
          </a:p>
        </p:txBody>
      </p:sp>
      <p:sp>
        <p:nvSpPr>
          <p:cNvPr id="3" name="Subtitle 2"/>
          <p:cNvSpPr>
            <a:spLocks noGrp="1"/>
          </p:cNvSpPr>
          <p:nvPr>
            <p:ph type="subTitle" idx="1"/>
          </p:nvPr>
        </p:nvSpPr>
        <p:spPr>
          <a:xfrm>
            <a:off x="5486400" y="16580835"/>
            <a:ext cx="25603200" cy="7478332"/>
          </a:xfrm>
          <a:prstGeom prst="rect">
            <a:avLst/>
          </a:prstGeom>
        </p:spPr>
        <p:txBody>
          <a:bodyPr lIns="90187" tIns="45094" rIns="90187" bIns="45094"/>
          <a:lstStyle>
            <a:lvl1pPr marL="0" indent="0" algn="ctr">
              <a:buNone/>
              <a:defRPr/>
            </a:lvl1pPr>
            <a:lvl2pPr marL="391864" indent="0" algn="ctr">
              <a:buNone/>
              <a:defRPr/>
            </a:lvl2pPr>
            <a:lvl3pPr marL="783729" indent="0" algn="ctr">
              <a:buNone/>
              <a:defRPr/>
            </a:lvl3pPr>
            <a:lvl4pPr marL="1175593" indent="0" algn="ctr">
              <a:buNone/>
              <a:defRPr/>
            </a:lvl4pPr>
            <a:lvl5pPr marL="1567457" indent="0" algn="ctr">
              <a:buNone/>
              <a:defRPr/>
            </a:lvl5pPr>
            <a:lvl6pPr marL="1959321" indent="0" algn="ctr">
              <a:buNone/>
              <a:defRPr/>
            </a:lvl6pPr>
            <a:lvl7pPr marL="2351186" indent="0" algn="ctr">
              <a:buNone/>
              <a:defRPr/>
            </a:lvl7pPr>
            <a:lvl8pPr marL="2743051" indent="0" algn="ctr">
              <a:buNone/>
              <a:defRPr/>
            </a:lvl8pPr>
            <a:lvl9pPr marL="3134915"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7FD4991-B0AA-4C78-9F45-3F23A133B3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4" y="8455696"/>
            <a:ext cx="31092275" cy="17553904"/>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C542859-F12A-449A-AC2B-FAA8DA0E01C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61738" y="2601533"/>
            <a:ext cx="7772400" cy="23408068"/>
          </a:xfrm>
          <a:prstGeom prst="rect">
            <a:avLst/>
          </a:prstGeom>
        </p:spPr>
        <p:txBody>
          <a:bodyPr vert="eaVert" lIns="90187" tIns="45094" rIns="90187" bIns="45094"/>
          <a:lstStyle/>
          <a:p>
            <a:r>
              <a:rPr lang="en-US"/>
              <a:t>Click to edit Master title style</a:t>
            </a:r>
          </a:p>
        </p:txBody>
      </p:sp>
      <p:sp>
        <p:nvSpPr>
          <p:cNvPr id="3" name="Vertical Text Placeholder 2"/>
          <p:cNvSpPr>
            <a:spLocks noGrp="1"/>
          </p:cNvSpPr>
          <p:nvPr>
            <p:ph type="body" orient="vert" idx="1"/>
          </p:nvPr>
        </p:nvSpPr>
        <p:spPr>
          <a:xfrm>
            <a:off x="2741865" y="2601533"/>
            <a:ext cx="23191537" cy="23408068"/>
          </a:xfrm>
          <a:prstGeom prst="rect">
            <a:avLst/>
          </a:prstGeom>
        </p:spPr>
        <p:txBody>
          <a:bodyPr vert="eaVert"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20DF5ECC-1565-4C5A-A3E7-30DD94B653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idx="1"/>
          </p:nvPr>
        </p:nvSpPr>
        <p:spPr>
          <a:xfrm>
            <a:off x="2741864" y="8455696"/>
            <a:ext cx="31092275" cy="17553904"/>
          </a:xfrm>
          <a:prstGeom prst="rect">
            <a:avLst/>
          </a:prstGeom>
        </p:spPr>
        <p:txBody>
          <a:bodyPr lIns="90187" tIns="45094" rIns="90187" bIns="450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961C8139-951B-4346-AB20-7923F52BA5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8917" y="18803156"/>
            <a:ext cx="31089600" cy="5811234"/>
          </a:xfrm>
          <a:prstGeom prst="rect">
            <a:avLst/>
          </a:prstGeom>
        </p:spPr>
        <p:txBody>
          <a:bodyPr lIns="90187" tIns="45094" rIns="90187" bIns="45094"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2888917" y="12402357"/>
            <a:ext cx="31089600" cy="6400800"/>
          </a:xfrm>
          <a:prstGeom prst="rect">
            <a:avLst/>
          </a:prstGeom>
        </p:spPr>
        <p:txBody>
          <a:bodyPr lIns="90187" tIns="45094" rIns="90187" bIns="45094" anchor="b"/>
          <a:lstStyle>
            <a:lvl1pPr marL="0" indent="0">
              <a:buNone/>
              <a:defRPr sz="1700"/>
            </a:lvl1pPr>
            <a:lvl2pPr marL="391864" indent="0">
              <a:buNone/>
              <a:defRPr sz="1500"/>
            </a:lvl2pPr>
            <a:lvl3pPr marL="783729" indent="0">
              <a:buNone/>
              <a:defRPr sz="1400"/>
            </a:lvl3pPr>
            <a:lvl4pPr marL="1175593" indent="0">
              <a:buNone/>
              <a:defRPr sz="1200"/>
            </a:lvl4pPr>
            <a:lvl5pPr marL="1567457" indent="0">
              <a:buNone/>
              <a:defRPr sz="1200"/>
            </a:lvl5pPr>
            <a:lvl6pPr marL="1959321" indent="0">
              <a:buNone/>
              <a:defRPr sz="1200"/>
            </a:lvl6pPr>
            <a:lvl7pPr marL="2351186" indent="0">
              <a:buNone/>
              <a:defRPr sz="1200"/>
            </a:lvl7pPr>
            <a:lvl8pPr marL="2743051" indent="0">
              <a:buNone/>
              <a:defRPr sz="1200"/>
            </a:lvl8pPr>
            <a:lvl9pPr marL="3134915"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6"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64600EBC-7D1B-49A5-86C2-37AAAE6777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Content Placeholder 2"/>
          <p:cNvSpPr>
            <a:spLocks noGrp="1"/>
          </p:cNvSpPr>
          <p:nvPr>
            <p:ph sz="half" idx="1"/>
          </p:nvPr>
        </p:nvSpPr>
        <p:spPr>
          <a:xfrm>
            <a:off x="2741866" y="8455696"/>
            <a:ext cx="15481967"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2170" y="8455696"/>
            <a:ext cx="15481968" cy="17553904"/>
          </a:xfrm>
          <a:prstGeom prst="rect">
            <a:avLst/>
          </a:prstGeom>
        </p:spPr>
        <p:txBody>
          <a:bodyPr lIns="90187" tIns="45094" rIns="90187" bIns="45094"/>
          <a:lstStyle>
            <a:lvl1pPr>
              <a:defRPr sz="2500"/>
            </a:lvl1pPr>
            <a:lvl2pPr>
              <a:defRPr sz="21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83796770-0A6D-4276-A1D0-832F75DE5CD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171978"/>
            <a:ext cx="32918400" cy="4876800"/>
          </a:xfrm>
          <a:prstGeom prst="rect">
            <a:avLst/>
          </a:prstGeom>
        </p:spPr>
        <p:txBody>
          <a:bodyPr lIns="90187" tIns="45094" rIns="90187" bIns="45094"/>
          <a:lstStyle>
            <a:lvl1pPr>
              <a:defRPr/>
            </a:lvl1pPr>
          </a:lstStyle>
          <a:p>
            <a:r>
              <a:rPr lang="en-US"/>
              <a:t>Click to edit Master title style</a:t>
            </a:r>
          </a:p>
        </p:txBody>
      </p:sp>
      <p:sp>
        <p:nvSpPr>
          <p:cNvPr id="3" name="Text Placeholder 2"/>
          <p:cNvSpPr>
            <a:spLocks noGrp="1"/>
          </p:cNvSpPr>
          <p:nvPr>
            <p:ph type="body" idx="1"/>
          </p:nvPr>
        </p:nvSpPr>
        <p:spPr>
          <a:xfrm>
            <a:off x="1828801" y="6549624"/>
            <a:ext cx="16161084"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4" name="Content Placeholder 3"/>
          <p:cNvSpPr>
            <a:spLocks noGrp="1"/>
          </p:cNvSpPr>
          <p:nvPr>
            <p:ph sz="half" idx="2"/>
          </p:nvPr>
        </p:nvSpPr>
        <p:spPr>
          <a:xfrm>
            <a:off x="1828801" y="9279945"/>
            <a:ext cx="16161084"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769" y="6549624"/>
            <a:ext cx="16166432" cy="2730322"/>
          </a:xfrm>
          <a:prstGeom prst="rect">
            <a:avLst/>
          </a:prstGeom>
        </p:spPr>
        <p:txBody>
          <a:bodyPr lIns="90187" tIns="45094" rIns="90187" bIns="45094" anchor="b"/>
          <a:lstStyle>
            <a:lvl1pPr marL="0" indent="0">
              <a:buNone/>
              <a:defRPr sz="2100" b="1"/>
            </a:lvl1pPr>
            <a:lvl2pPr marL="391864" indent="0">
              <a:buNone/>
              <a:defRPr sz="1700" b="1"/>
            </a:lvl2pPr>
            <a:lvl3pPr marL="783729" indent="0">
              <a:buNone/>
              <a:defRPr sz="1500" b="1"/>
            </a:lvl3pPr>
            <a:lvl4pPr marL="1175593" indent="0">
              <a:buNone/>
              <a:defRPr sz="1400" b="1"/>
            </a:lvl4pPr>
            <a:lvl5pPr marL="1567457" indent="0">
              <a:buNone/>
              <a:defRPr sz="1400" b="1"/>
            </a:lvl5pPr>
            <a:lvl6pPr marL="1959321" indent="0">
              <a:buNone/>
              <a:defRPr sz="1400" b="1"/>
            </a:lvl6pPr>
            <a:lvl7pPr marL="2351186" indent="0">
              <a:buNone/>
              <a:defRPr sz="1400" b="1"/>
            </a:lvl7pPr>
            <a:lvl8pPr marL="2743051" indent="0">
              <a:buNone/>
              <a:defRPr sz="1400" b="1"/>
            </a:lvl8pPr>
            <a:lvl9pPr marL="3134915" indent="0">
              <a:buNone/>
              <a:defRPr sz="1400" b="1"/>
            </a:lvl9pPr>
          </a:lstStyle>
          <a:p>
            <a:pPr lvl="0"/>
            <a:r>
              <a:rPr lang="en-US"/>
              <a:t>Click to edit Master text styles</a:t>
            </a:r>
          </a:p>
        </p:txBody>
      </p:sp>
      <p:sp>
        <p:nvSpPr>
          <p:cNvPr id="6" name="Content Placeholder 5"/>
          <p:cNvSpPr>
            <a:spLocks noGrp="1"/>
          </p:cNvSpPr>
          <p:nvPr>
            <p:ph sz="quarter" idx="4"/>
          </p:nvPr>
        </p:nvSpPr>
        <p:spPr>
          <a:xfrm>
            <a:off x="18580769" y="9279945"/>
            <a:ext cx="16166432" cy="16858444"/>
          </a:xfrm>
          <a:prstGeom prst="rect">
            <a:avLst/>
          </a:prstGeom>
        </p:spPr>
        <p:txBody>
          <a:bodyPr lIns="90187" tIns="45094" rIns="90187" bIns="45094"/>
          <a:lstStyle>
            <a:lvl1pPr>
              <a:defRPr sz="21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8"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9"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B8FBEA6E-6B58-4CC6-8D61-D7A483A2103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1864" y="2601532"/>
            <a:ext cx="31092275" cy="4876800"/>
          </a:xfrm>
          <a:prstGeom prst="rect">
            <a:avLst/>
          </a:prstGeom>
        </p:spPr>
        <p:txBody>
          <a:bodyPr lIns="90187" tIns="45094" rIns="90187" bIns="45094"/>
          <a:lstStyle/>
          <a:p>
            <a:r>
              <a:rPr lang="en-US"/>
              <a:t>Click to edit Master title style</a:t>
            </a:r>
          </a:p>
        </p:txBody>
      </p:sp>
      <p:sp>
        <p:nvSpPr>
          <p:cNvPr id="3"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4"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5"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97FA94F-F46C-4767-8B52-928E2037B18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4" name="Rectangle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4FEB4570-57DB-462E-93B8-C404F64FC1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1164824"/>
            <a:ext cx="12032917" cy="4958367"/>
          </a:xfrm>
          <a:prstGeom prst="rect">
            <a:avLst/>
          </a:prstGeom>
        </p:spPr>
        <p:txBody>
          <a:bodyPr lIns="90187" tIns="45094" rIns="90187" bIns="45094"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201" y="1164823"/>
            <a:ext cx="20447000" cy="24973566"/>
          </a:xfrm>
          <a:prstGeom prst="rect">
            <a:avLst/>
          </a:prstGeom>
        </p:spPr>
        <p:txBody>
          <a:bodyPr lIns="90187" tIns="45094" rIns="90187" bIns="45094"/>
          <a:lstStyle>
            <a:lvl1pPr>
              <a:defRPr sz="2800"/>
            </a:lvl1pPr>
            <a:lvl2pPr>
              <a:defRPr sz="25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801" y="6123190"/>
            <a:ext cx="12032917" cy="20015200"/>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0B1BBA61-B487-4C09-AFBE-F608CC0882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484" y="20483134"/>
            <a:ext cx="21945600" cy="2416935"/>
          </a:xfrm>
          <a:prstGeom prst="rect">
            <a:avLst/>
          </a:prstGeom>
        </p:spPr>
        <p:txBody>
          <a:bodyPr lIns="90187" tIns="45094" rIns="90187" bIns="45094"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484" y="2614414"/>
            <a:ext cx="21945600" cy="17556766"/>
          </a:xfrm>
          <a:prstGeom prst="rect">
            <a:avLst/>
          </a:prstGeom>
        </p:spPr>
        <p:txBody>
          <a:bodyPr lIns="90187" tIns="45094" rIns="90187" bIns="45094"/>
          <a:lstStyle>
            <a:lvl1pPr marL="0" indent="0">
              <a:buNone/>
              <a:defRPr sz="2800"/>
            </a:lvl1pPr>
            <a:lvl2pPr marL="391864" indent="0">
              <a:buNone/>
              <a:defRPr sz="2500"/>
            </a:lvl2pPr>
            <a:lvl3pPr marL="783729" indent="0">
              <a:buNone/>
              <a:defRPr sz="2100"/>
            </a:lvl3pPr>
            <a:lvl4pPr marL="1175593" indent="0">
              <a:buNone/>
              <a:defRPr sz="1700"/>
            </a:lvl4pPr>
            <a:lvl5pPr marL="1567457" indent="0">
              <a:buNone/>
              <a:defRPr sz="1700"/>
            </a:lvl5pPr>
            <a:lvl6pPr marL="1959321" indent="0">
              <a:buNone/>
              <a:defRPr sz="1700"/>
            </a:lvl6pPr>
            <a:lvl7pPr marL="2351186" indent="0">
              <a:buNone/>
              <a:defRPr sz="1700"/>
            </a:lvl7pPr>
            <a:lvl8pPr marL="2743051" indent="0">
              <a:buNone/>
              <a:defRPr sz="1700"/>
            </a:lvl8pPr>
            <a:lvl9pPr marL="3134915" indent="0">
              <a:buNone/>
              <a:defRPr sz="1700"/>
            </a:lvl9pPr>
          </a:lstStyle>
          <a:p>
            <a:pPr lvl="0"/>
            <a:endParaRPr lang="en-US" noProof="0"/>
          </a:p>
        </p:txBody>
      </p:sp>
      <p:sp>
        <p:nvSpPr>
          <p:cNvPr id="4" name="Text Placeholder 3"/>
          <p:cNvSpPr>
            <a:spLocks noGrp="1"/>
          </p:cNvSpPr>
          <p:nvPr>
            <p:ph type="body" sz="half" idx="2"/>
          </p:nvPr>
        </p:nvSpPr>
        <p:spPr>
          <a:xfrm>
            <a:off x="7169484" y="22900068"/>
            <a:ext cx="21945600" cy="3434366"/>
          </a:xfrm>
          <a:prstGeom prst="rect">
            <a:avLst/>
          </a:prstGeom>
        </p:spPr>
        <p:txBody>
          <a:bodyPr lIns="90187" tIns="45094" rIns="90187" bIns="45094"/>
          <a:lstStyle>
            <a:lvl1pPr marL="0" indent="0">
              <a:buNone/>
              <a:defRPr sz="1200"/>
            </a:lvl1pPr>
            <a:lvl2pPr marL="391864" indent="0">
              <a:buNone/>
              <a:defRPr sz="1000"/>
            </a:lvl2pPr>
            <a:lvl3pPr marL="783729" indent="0">
              <a:buNone/>
              <a:defRPr sz="800"/>
            </a:lvl3pPr>
            <a:lvl4pPr marL="1175593" indent="0">
              <a:buNone/>
              <a:defRPr sz="800"/>
            </a:lvl4pPr>
            <a:lvl5pPr marL="1567457" indent="0">
              <a:buNone/>
              <a:defRPr sz="800"/>
            </a:lvl5pPr>
            <a:lvl6pPr marL="1959321" indent="0">
              <a:buNone/>
              <a:defRPr sz="800"/>
            </a:lvl6pPr>
            <a:lvl7pPr marL="2351186" indent="0">
              <a:buNone/>
              <a:defRPr sz="800"/>
            </a:lvl7pPr>
            <a:lvl8pPr marL="2743051" indent="0">
              <a:buNone/>
              <a:defRPr sz="800"/>
            </a:lvl8pPr>
            <a:lvl9pPr marL="3134915" indent="0">
              <a:buNone/>
              <a:defRPr sz="800"/>
            </a:lvl9pPr>
          </a:lstStyle>
          <a:p>
            <a:pPr lvl="0"/>
            <a:r>
              <a:rPr lang="en-US"/>
              <a:t>Click to edit Master text styles</a:t>
            </a:r>
          </a:p>
        </p:txBody>
      </p:sp>
      <p:sp>
        <p:nvSpPr>
          <p:cNvPr id="5" name="Date Placeholder 4"/>
          <p:cNvSpPr>
            <a:spLocks noGrp="1" noChangeArrowheads="1"/>
          </p:cNvSpPr>
          <p:nvPr>
            <p:ph type="dt" sz="half" idx="10"/>
          </p:nvPr>
        </p:nvSpPr>
        <p:spPr>
          <a:xfrm>
            <a:off x="2741864" y="26660700"/>
            <a:ext cx="7620000" cy="1950433"/>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12498139" y="26660700"/>
            <a:ext cx="11579725" cy="1950433"/>
          </a:xfrm>
          <a:prstGeom prst="rect">
            <a:avLst/>
          </a:prstGeom>
          <a:ln/>
        </p:spPr>
        <p:txBody>
          <a:bodyPr lIns="90187" tIns="45094" rIns="90187" bIns="45094"/>
          <a:lstStyle>
            <a:lvl1pPr>
              <a:defRPr/>
            </a:lvl1pPr>
          </a:lstStyle>
          <a:p>
            <a:endParaRPr lang="en-US"/>
          </a:p>
        </p:txBody>
      </p:sp>
      <p:sp>
        <p:nvSpPr>
          <p:cNvPr id="7" name="Slide Number Placeholder 6"/>
          <p:cNvSpPr>
            <a:spLocks noGrp="1" noChangeArrowheads="1"/>
          </p:cNvSpPr>
          <p:nvPr>
            <p:ph type="sldNum" sz="quarter" idx="12"/>
          </p:nvPr>
        </p:nvSpPr>
        <p:spPr>
          <a:xfrm>
            <a:off x="26214137" y="26660700"/>
            <a:ext cx="7620000" cy="1950433"/>
          </a:xfrm>
          <a:prstGeom prst="rect">
            <a:avLst/>
          </a:prstGeom>
          <a:ln/>
        </p:spPr>
        <p:txBody>
          <a:bodyPr lIns="90187" tIns="45094" rIns="90187" bIns="45094"/>
          <a:lstStyle>
            <a:lvl1pPr>
              <a:defRPr/>
            </a:lvl1pPr>
          </a:lstStyle>
          <a:p>
            <a:fld id="{53EDBD1D-0B06-493F-9B9E-7B6F9BBD042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24760" rtl="0" eaLnBrk="0" fontAlgn="base" hangingPunct="0">
        <a:spcBef>
          <a:spcPct val="0"/>
        </a:spcBef>
        <a:spcAft>
          <a:spcPct val="0"/>
        </a:spcAft>
        <a:defRPr sz="18100">
          <a:solidFill>
            <a:schemeClr val="tx2"/>
          </a:solidFill>
          <a:latin typeface="+mj-lt"/>
          <a:ea typeface="+mj-ea"/>
          <a:cs typeface="+mj-cs"/>
        </a:defRPr>
      </a:lvl1pPr>
      <a:lvl2pPr algn="ctr" defTabSz="3824760" rtl="0" eaLnBrk="0" fontAlgn="base" hangingPunct="0">
        <a:spcBef>
          <a:spcPct val="0"/>
        </a:spcBef>
        <a:spcAft>
          <a:spcPct val="0"/>
        </a:spcAft>
        <a:defRPr sz="18100">
          <a:solidFill>
            <a:schemeClr val="tx2"/>
          </a:solidFill>
          <a:latin typeface="Times New Roman" pitchFamily="27" charset="0"/>
        </a:defRPr>
      </a:lvl2pPr>
      <a:lvl3pPr algn="ctr" defTabSz="3824760" rtl="0" eaLnBrk="0" fontAlgn="base" hangingPunct="0">
        <a:spcBef>
          <a:spcPct val="0"/>
        </a:spcBef>
        <a:spcAft>
          <a:spcPct val="0"/>
        </a:spcAft>
        <a:defRPr sz="18100">
          <a:solidFill>
            <a:schemeClr val="tx2"/>
          </a:solidFill>
          <a:latin typeface="Times New Roman" pitchFamily="27" charset="0"/>
        </a:defRPr>
      </a:lvl3pPr>
      <a:lvl4pPr algn="ctr" defTabSz="3824760" rtl="0" eaLnBrk="0" fontAlgn="base" hangingPunct="0">
        <a:spcBef>
          <a:spcPct val="0"/>
        </a:spcBef>
        <a:spcAft>
          <a:spcPct val="0"/>
        </a:spcAft>
        <a:defRPr sz="18100">
          <a:solidFill>
            <a:schemeClr val="tx2"/>
          </a:solidFill>
          <a:latin typeface="Times New Roman" pitchFamily="27" charset="0"/>
        </a:defRPr>
      </a:lvl4pPr>
      <a:lvl5pPr algn="ctr" defTabSz="3824760" rtl="0" eaLnBrk="0" fontAlgn="base" hangingPunct="0">
        <a:spcBef>
          <a:spcPct val="0"/>
        </a:spcBef>
        <a:spcAft>
          <a:spcPct val="0"/>
        </a:spcAft>
        <a:defRPr sz="18100">
          <a:solidFill>
            <a:schemeClr val="tx2"/>
          </a:solidFill>
          <a:latin typeface="Times New Roman" pitchFamily="27" charset="0"/>
        </a:defRPr>
      </a:lvl5pPr>
      <a:lvl6pPr marL="391864" algn="ctr" defTabSz="3824760" rtl="0" fontAlgn="base">
        <a:spcBef>
          <a:spcPct val="0"/>
        </a:spcBef>
        <a:spcAft>
          <a:spcPct val="0"/>
        </a:spcAft>
        <a:defRPr sz="18100">
          <a:solidFill>
            <a:schemeClr val="tx2"/>
          </a:solidFill>
          <a:latin typeface="Times New Roman" pitchFamily="27" charset="0"/>
        </a:defRPr>
      </a:lvl6pPr>
      <a:lvl7pPr marL="783729" algn="ctr" defTabSz="3824760" rtl="0" fontAlgn="base">
        <a:spcBef>
          <a:spcPct val="0"/>
        </a:spcBef>
        <a:spcAft>
          <a:spcPct val="0"/>
        </a:spcAft>
        <a:defRPr sz="18100">
          <a:solidFill>
            <a:schemeClr val="tx2"/>
          </a:solidFill>
          <a:latin typeface="Times New Roman" pitchFamily="27" charset="0"/>
        </a:defRPr>
      </a:lvl7pPr>
      <a:lvl8pPr marL="1175593" algn="ctr" defTabSz="3824760" rtl="0" fontAlgn="base">
        <a:spcBef>
          <a:spcPct val="0"/>
        </a:spcBef>
        <a:spcAft>
          <a:spcPct val="0"/>
        </a:spcAft>
        <a:defRPr sz="18100">
          <a:solidFill>
            <a:schemeClr val="tx2"/>
          </a:solidFill>
          <a:latin typeface="Times New Roman" pitchFamily="27" charset="0"/>
        </a:defRPr>
      </a:lvl8pPr>
      <a:lvl9pPr marL="1567457" algn="ctr" defTabSz="3824760" rtl="0" fontAlgn="base">
        <a:spcBef>
          <a:spcPct val="0"/>
        </a:spcBef>
        <a:spcAft>
          <a:spcPct val="0"/>
        </a:spcAft>
        <a:defRPr sz="18100">
          <a:solidFill>
            <a:schemeClr val="tx2"/>
          </a:solidFill>
          <a:latin typeface="Times New Roman" pitchFamily="27" charset="0"/>
        </a:defRPr>
      </a:lvl9pPr>
    </p:titleStyle>
    <p:bodyStyle>
      <a:lvl1pPr marL="1432755" indent="-1432755" algn="l" defTabSz="3824760" rtl="0" eaLnBrk="0" fontAlgn="base" hangingPunct="0">
        <a:spcBef>
          <a:spcPct val="20000"/>
        </a:spcBef>
        <a:spcAft>
          <a:spcPct val="0"/>
        </a:spcAft>
        <a:buChar char="•"/>
        <a:defRPr sz="13400">
          <a:solidFill>
            <a:schemeClr val="tx1"/>
          </a:solidFill>
          <a:latin typeface="+mn-lt"/>
          <a:ea typeface="+mn-ea"/>
          <a:cs typeface="+mn-cs"/>
        </a:defRPr>
      </a:lvl1pPr>
      <a:lvl2pPr marL="3104981" indent="-1193282" algn="l" defTabSz="3824760" rtl="0" eaLnBrk="0" fontAlgn="base" hangingPunct="0">
        <a:spcBef>
          <a:spcPct val="20000"/>
        </a:spcBef>
        <a:spcAft>
          <a:spcPct val="0"/>
        </a:spcAft>
        <a:buChar char="–"/>
        <a:defRPr sz="11400">
          <a:solidFill>
            <a:schemeClr val="tx1"/>
          </a:solidFill>
          <a:latin typeface="+mn-lt"/>
        </a:defRPr>
      </a:lvl2pPr>
      <a:lvl3pPr marL="4775847" indent="-951088" algn="l" defTabSz="3824760" rtl="0" eaLnBrk="0" fontAlgn="base" hangingPunct="0">
        <a:spcBef>
          <a:spcPct val="20000"/>
        </a:spcBef>
        <a:spcAft>
          <a:spcPct val="0"/>
        </a:spcAft>
        <a:buChar char="•"/>
        <a:defRPr sz="10100">
          <a:solidFill>
            <a:schemeClr val="tx1"/>
          </a:solidFill>
          <a:latin typeface="+mn-lt"/>
        </a:defRPr>
      </a:lvl3pPr>
      <a:lvl4pPr marL="6688907" indent="-952448" algn="l" defTabSz="3824760" rtl="0" eaLnBrk="0" fontAlgn="base" hangingPunct="0">
        <a:spcBef>
          <a:spcPct val="20000"/>
        </a:spcBef>
        <a:spcAft>
          <a:spcPct val="0"/>
        </a:spcAft>
        <a:buChar char="–"/>
        <a:defRPr sz="8400">
          <a:solidFill>
            <a:schemeClr val="tx1"/>
          </a:solidFill>
          <a:latin typeface="+mn-lt"/>
        </a:defRPr>
      </a:lvl4pPr>
      <a:lvl5pPr marL="8600606" indent="-955169" algn="l" defTabSz="3824760" rtl="0" eaLnBrk="0" fontAlgn="base" hangingPunct="0">
        <a:spcBef>
          <a:spcPct val="20000"/>
        </a:spcBef>
        <a:spcAft>
          <a:spcPct val="0"/>
        </a:spcAft>
        <a:buChar char="»"/>
        <a:defRPr sz="8400">
          <a:solidFill>
            <a:schemeClr val="tx1"/>
          </a:solidFill>
          <a:latin typeface="+mn-lt"/>
        </a:defRPr>
      </a:lvl5pPr>
      <a:lvl6pPr marL="8992471" indent="-955169" algn="l" defTabSz="3824760" rtl="0" fontAlgn="base">
        <a:spcBef>
          <a:spcPct val="20000"/>
        </a:spcBef>
        <a:spcAft>
          <a:spcPct val="0"/>
        </a:spcAft>
        <a:buChar char="»"/>
        <a:defRPr sz="8400">
          <a:solidFill>
            <a:schemeClr val="tx1"/>
          </a:solidFill>
          <a:latin typeface="+mn-lt"/>
        </a:defRPr>
      </a:lvl6pPr>
      <a:lvl7pPr marL="9384335" indent="-955169" algn="l" defTabSz="3824760" rtl="0" fontAlgn="base">
        <a:spcBef>
          <a:spcPct val="20000"/>
        </a:spcBef>
        <a:spcAft>
          <a:spcPct val="0"/>
        </a:spcAft>
        <a:buChar char="»"/>
        <a:defRPr sz="8400">
          <a:solidFill>
            <a:schemeClr val="tx1"/>
          </a:solidFill>
          <a:latin typeface="+mn-lt"/>
        </a:defRPr>
      </a:lvl7pPr>
      <a:lvl8pPr marL="9776200" indent="-955169" algn="l" defTabSz="3824760" rtl="0" fontAlgn="base">
        <a:spcBef>
          <a:spcPct val="20000"/>
        </a:spcBef>
        <a:spcAft>
          <a:spcPct val="0"/>
        </a:spcAft>
        <a:buChar char="»"/>
        <a:defRPr sz="8400">
          <a:solidFill>
            <a:schemeClr val="tx1"/>
          </a:solidFill>
          <a:latin typeface="+mn-lt"/>
        </a:defRPr>
      </a:lvl8pPr>
      <a:lvl9pPr marL="10168065" indent="-955169" algn="l" defTabSz="3824760" rtl="0" fontAlgn="base">
        <a:spcBef>
          <a:spcPct val="20000"/>
        </a:spcBef>
        <a:spcAft>
          <a:spcPct val="0"/>
        </a:spcAft>
        <a:buChar char="»"/>
        <a:defRPr sz="8400">
          <a:solidFill>
            <a:schemeClr val="tx1"/>
          </a:solidFill>
          <a:latin typeface="+mn-lt"/>
        </a:defRPr>
      </a:lvl9pPr>
    </p:bodyStyle>
    <p:otherStyle>
      <a:defPPr>
        <a:defRPr lang="en-US"/>
      </a:defPPr>
      <a:lvl1pPr marL="0" algn="l" defTabSz="783729" rtl="0" eaLnBrk="1" latinLnBrk="0" hangingPunct="1">
        <a:defRPr sz="1500" kern="1200">
          <a:solidFill>
            <a:schemeClr val="tx1"/>
          </a:solidFill>
          <a:latin typeface="+mn-lt"/>
          <a:ea typeface="+mn-ea"/>
          <a:cs typeface="+mn-cs"/>
        </a:defRPr>
      </a:lvl1pPr>
      <a:lvl2pPr marL="391864" algn="l" defTabSz="783729" rtl="0" eaLnBrk="1" latinLnBrk="0" hangingPunct="1">
        <a:defRPr sz="1500" kern="1200">
          <a:solidFill>
            <a:schemeClr val="tx1"/>
          </a:solidFill>
          <a:latin typeface="+mn-lt"/>
          <a:ea typeface="+mn-ea"/>
          <a:cs typeface="+mn-cs"/>
        </a:defRPr>
      </a:lvl2pPr>
      <a:lvl3pPr marL="783729" algn="l" defTabSz="783729" rtl="0" eaLnBrk="1" latinLnBrk="0" hangingPunct="1">
        <a:defRPr sz="1500" kern="1200">
          <a:solidFill>
            <a:schemeClr val="tx1"/>
          </a:solidFill>
          <a:latin typeface="+mn-lt"/>
          <a:ea typeface="+mn-ea"/>
          <a:cs typeface="+mn-cs"/>
        </a:defRPr>
      </a:lvl3pPr>
      <a:lvl4pPr marL="1175593" algn="l" defTabSz="783729" rtl="0" eaLnBrk="1" latinLnBrk="0" hangingPunct="1">
        <a:defRPr sz="1500" kern="1200">
          <a:solidFill>
            <a:schemeClr val="tx1"/>
          </a:solidFill>
          <a:latin typeface="+mn-lt"/>
          <a:ea typeface="+mn-ea"/>
          <a:cs typeface="+mn-cs"/>
        </a:defRPr>
      </a:lvl4pPr>
      <a:lvl5pPr marL="1567457" algn="l" defTabSz="783729" rtl="0" eaLnBrk="1" latinLnBrk="0" hangingPunct="1">
        <a:defRPr sz="1500" kern="1200">
          <a:solidFill>
            <a:schemeClr val="tx1"/>
          </a:solidFill>
          <a:latin typeface="+mn-lt"/>
          <a:ea typeface="+mn-ea"/>
          <a:cs typeface="+mn-cs"/>
        </a:defRPr>
      </a:lvl5pPr>
      <a:lvl6pPr marL="1959321" algn="l" defTabSz="783729" rtl="0" eaLnBrk="1" latinLnBrk="0" hangingPunct="1">
        <a:defRPr sz="1500" kern="1200">
          <a:solidFill>
            <a:schemeClr val="tx1"/>
          </a:solidFill>
          <a:latin typeface="+mn-lt"/>
          <a:ea typeface="+mn-ea"/>
          <a:cs typeface="+mn-cs"/>
        </a:defRPr>
      </a:lvl6pPr>
      <a:lvl7pPr marL="2351186" algn="l" defTabSz="783729" rtl="0" eaLnBrk="1" latinLnBrk="0" hangingPunct="1">
        <a:defRPr sz="1500" kern="1200">
          <a:solidFill>
            <a:schemeClr val="tx1"/>
          </a:solidFill>
          <a:latin typeface="+mn-lt"/>
          <a:ea typeface="+mn-ea"/>
          <a:cs typeface="+mn-cs"/>
        </a:defRPr>
      </a:lvl7pPr>
      <a:lvl8pPr marL="2743051" algn="l" defTabSz="783729" rtl="0" eaLnBrk="1" latinLnBrk="0" hangingPunct="1">
        <a:defRPr sz="1500" kern="1200">
          <a:solidFill>
            <a:schemeClr val="tx1"/>
          </a:solidFill>
          <a:latin typeface="+mn-lt"/>
          <a:ea typeface="+mn-ea"/>
          <a:cs typeface="+mn-cs"/>
        </a:defRPr>
      </a:lvl8pPr>
      <a:lvl9pPr marL="3134915" algn="l" defTabSz="78372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42" name="Rectangle 41"/>
          <p:cNvSpPr/>
          <p:nvPr/>
        </p:nvSpPr>
        <p:spPr bwMode="auto">
          <a:xfrm>
            <a:off x="425173" y="18551073"/>
            <a:ext cx="8540496" cy="9809425"/>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37" name="Rectangle 36"/>
          <p:cNvSpPr/>
          <p:nvPr/>
        </p:nvSpPr>
        <p:spPr bwMode="auto">
          <a:xfrm>
            <a:off x="27599471" y="12560575"/>
            <a:ext cx="8540496" cy="8245205"/>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41" name="Rectangle 40"/>
          <p:cNvSpPr/>
          <p:nvPr/>
        </p:nvSpPr>
        <p:spPr bwMode="auto">
          <a:xfrm>
            <a:off x="27579627" y="22582161"/>
            <a:ext cx="8540496" cy="1974757"/>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24" name="Rectangle 23"/>
          <p:cNvSpPr/>
          <p:nvPr/>
        </p:nvSpPr>
        <p:spPr bwMode="auto">
          <a:xfrm>
            <a:off x="425173" y="6503470"/>
            <a:ext cx="8540496" cy="10092172"/>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36" name="Rectangle 35"/>
          <p:cNvSpPr/>
          <p:nvPr/>
        </p:nvSpPr>
        <p:spPr bwMode="auto">
          <a:xfrm>
            <a:off x="9467572" y="6460939"/>
            <a:ext cx="17596128" cy="21857813"/>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5" name="TextBox 4"/>
          <p:cNvSpPr txBox="1"/>
          <p:nvPr/>
        </p:nvSpPr>
        <p:spPr>
          <a:xfrm>
            <a:off x="440579" y="4759117"/>
            <a:ext cx="8525621"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800" b="1" dirty="0">
                <a:latin typeface="Arial"/>
                <a:cs typeface="Arial"/>
              </a:rPr>
              <a:t>Introduction</a:t>
            </a:r>
          </a:p>
        </p:txBody>
      </p:sp>
      <p:sp>
        <p:nvSpPr>
          <p:cNvPr id="7" name="TextBox 6"/>
          <p:cNvSpPr txBox="1"/>
          <p:nvPr/>
        </p:nvSpPr>
        <p:spPr>
          <a:xfrm>
            <a:off x="9461499" y="4759117"/>
            <a:ext cx="17602201"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800" b="1" dirty="0">
                <a:latin typeface="Arial"/>
                <a:cs typeface="Arial"/>
              </a:rPr>
              <a:t>Methods</a:t>
            </a:r>
          </a:p>
        </p:txBody>
      </p:sp>
      <p:sp>
        <p:nvSpPr>
          <p:cNvPr id="9" name="TextBox 8"/>
          <p:cNvSpPr txBox="1"/>
          <p:nvPr/>
        </p:nvSpPr>
        <p:spPr>
          <a:xfrm>
            <a:off x="27556605" y="10982523"/>
            <a:ext cx="8525933"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800" b="1" dirty="0">
                <a:latin typeface="Arial"/>
                <a:cs typeface="Arial"/>
              </a:rPr>
              <a:t>Conclusions</a:t>
            </a:r>
          </a:p>
        </p:txBody>
      </p:sp>
      <p:sp>
        <p:nvSpPr>
          <p:cNvPr id="10" name="TextBox 9"/>
          <p:cNvSpPr txBox="1"/>
          <p:nvPr/>
        </p:nvSpPr>
        <p:spPr>
          <a:xfrm>
            <a:off x="27574610" y="21008171"/>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800" b="1" dirty="0">
                <a:latin typeface="Arial"/>
                <a:cs typeface="Arial"/>
              </a:rPr>
              <a:t>References</a:t>
            </a:r>
          </a:p>
        </p:txBody>
      </p:sp>
      <p:sp>
        <p:nvSpPr>
          <p:cNvPr id="11" name="Text Box 4"/>
          <p:cNvSpPr txBox="1">
            <a:spLocks noChangeArrowheads="1"/>
          </p:cNvSpPr>
          <p:nvPr/>
        </p:nvSpPr>
        <p:spPr bwMode="auto">
          <a:xfrm>
            <a:off x="673350" y="6851286"/>
            <a:ext cx="8060077" cy="9618018"/>
          </a:xfrm>
          <a:prstGeom prst="rect">
            <a:avLst/>
          </a:prstGeom>
          <a:noFill/>
          <a:ln w="9525">
            <a:noFill/>
            <a:miter lim="800000"/>
            <a:headEnd/>
            <a:tailEnd/>
          </a:ln>
        </p:spPr>
        <p:txBody>
          <a:bodyPr wrap="square" lIns="0" tIns="0" rIns="0" bIns="0">
            <a:spAutoFit/>
          </a:bodyPr>
          <a:lstStyle/>
          <a:p>
            <a:pPr defTabSz="3179816">
              <a:spcBef>
                <a:spcPts val="0"/>
              </a:spcBef>
              <a:spcAft>
                <a:spcPts val="1200"/>
              </a:spcAft>
            </a:pPr>
            <a:r>
              <a:rPr lang="en-US" sz="3600" dirty="0">
                <a:latin typeface="Cambria" panose="02040503050406030204" pitchFamily="18" charset="0"/>
                <a:ea typeface="Cambria" panose="02040503050406030204" pitchFamily="18" charset="0"/>
              </a:rPr>
              <a:t>The protein GLUT1 allows glucose into cells through the cell membrane. GLUT1 is made inside of the cell; however, to be able to transport glucose, GLUT1 must move to the membrane. We are interested in finding which proteins are responsible for GLUT1’s transport.</a:t>
            </a:r>
          </a:p>
          <a:p>
            <a:pPr defTabSz="3179816">
              <a:spcBef>
                <a:spcPts val="0"/>
              </a:spcBef>
              <a:spcAft>
                <a:spcPts val="1200"/>
              </a:spcAft>
            </a:pPr>
            <a:r>
              <a:rPr lang="en-US" sz="3600" dirty="0">
                <a:latin typeface="Cambria" panose="02040503050406030204" pitchFamily="18" charset="0"/>
                <a:ea typeface="Cambria" panose="02040503050406030204" pitchFamily="18" charset="0"/>
              </a:rPr>
              <a:t>In a previous study, the endoplasmic reticulum (ER) proteins sec23 and sec24 were found to have the potential to bind to GLUT1. These proteins help facilitate vesicle formation for transport. Another study found that an envelope protein of HTLV-2 can bind to surface GLUT1. This protein can be used to measure surface GLUT1, a much easier and quicker task than normal expression </a:t>
            </a:r>
            <a:r>
              <a:rPr lang="en-US" sz="3900" dirty="0">
                <a:latin typeface="Cambria" panose="02040503050406030204" pitchFamily="18" charset="0"/>
                <a:ea typeface="Cambria" panose="02040503050406030204" pitchFamily="18" charset="0"/>
              </a:rPr>
              <a:t>measurement.</a:t>
            </a:r>
            <a:endParaRPr lang="en-US" sz="4400" dirty="0">
              <a:latin typeface="Cambria" panose="02040503050406030204" pitchFamily="18" charset="0"/>
              <a:ea typeface="Cambria" panose="02040503050406030204" pitchFamily="18" charset="0"/>
              <a:cs typeface="Cambria" charset="0"/>
            </a:endParaRPr>
          </a:p>
        </p:txBody>
      </p:sp>
      <p:sp>
        <p:nvSpPr>
          <p:cNvPr id="12" name="Rectangle 11"/>
          <p:cNvSpPr/>
          <p:nvPr/>
        </p:nvSpPr>
        <p:spPr>
          <a:xfrm>
            <a:off x="677523" y="18721318"/>
            <a:ext cx="7907677" cy="8771632"/>
          </a:xfrm>
          <a:prstGeom prst="rect">
            <a:avLst/>
          </a:prstGeom>
        </p:spPr>
        <p:txBody>
          <a:bodyPr wrap="square" lIns="0" tIns="0" rIns="0" bIns="0">
            <a:spAutoFit/>
          </a:bodyPr>
          <a:lstStyle/>
          <a:p>
            <a:pPr marL="427241" indent="-385061" defTabSz="3179816">
              <a:spcBef>
                <a:spcPts val="0"/>
              </a:spcBef>
              <a:spcAft>
                <a:spcPts val="1200"/>
              </a:spcAft>
              <a:buFontTx/>
              <a:buChar char="•"/>
            </a:pPr>
            <a:r>
              <a:rPr lang="en-US" sz="3600" dirty="0">
                <a:latin typeface="Cambria" charset="0"/>
                <a:ea typeface="Cambria" charset="0"/>
                <a:cs typeface="Cambria" charset="0"/>
              </a:rPr>
              <a:t>Clone fluorescent fusions of a green fluorescent protein (GFP) vector and different versions of the ER proteins sec23 and sec24</a:t>
            </a:r>
          </a:p>
          <a:p>
            <a:pPr marL="427241" indent="-385061" defTabSz="3179816">
              <a:spcBef>
                <a:spcPts val="0"/>
              </a:spcBef>
              <a:spcAft>
                <a:spcPts val="1200"/>
              </a:spcAft>
              <a:buFontTx/>
              <a:buChar char="•"/>
            </a:pPr>
            <a:r>
              <a:rPr lang="en-US" sz="3600" dirty="0">
                <a:latin typeface="Cambria" charset="0"/>
                <a:ea typeface="Cambria" charset="0"/>
                <a:cs typeface="Cambria" charset="0"/>
              </a:rPr>
              <a:t>Co-transfect the above fusions with mCherry_GLUT1 fusions and search for signs of interaction (co-localization)</a:t>
            </a:r>
          </a:p>
          <a:p>
            <a:pPr marL="427241" indent="-385061" defTabSz="3179816">
              <a:spcBef>
                <a:spcPts val="0"/>
              </a:spcBef>
              <a:spcAft>
                <a:spcPts val="1200"/>
              </a:spcAft>
              <a:buFontTx/>
              <a:buChar char="•"/>
            </a:pPr>
            <a:r>
              <a:rPr lang="en-US" sz="3600" dirty="0">
                <a:latin typeface="Cambria" charset="0"/>
                <a:ea typeface="Cambria" charset="0"/>
                <a:cs typeface="Cambria" charset="0"/>
              </a:rPr>
              <a:t>Clone fluorescent fusions of GFP and the GLUT1-binding envelope protein of HTLV-2</a:t>
            </a:r>
          </a:p>
          <a:p>
            <a:pPr marL="427241" indent="-385061" defTabSz="3179816">
              <a:spcBef>
                <a:spcPts val="0"/>
              </a:spcBef>
              <a:spcAft>
                <a:spcPts val="1200"/>
              </a:spcAft>
              <a:buFontTx/>
              <a:buChar char="•"/>
            </a:pPr>
            <a:r>
              <a:rPr lang="en-US" sz="3600" dirty="0">
                <a:latin typeface="Cambria" charset="0"/>
                <a:ea typeface="Cambria" charset="0"/>
                <a:cs typeface="Cambria" charset="0"/>
              </a:rPr>
              <a:t>Recreate a procedure given in literature using the env-GFP fusion to determine surface expression of GLUT1 in transfected cells</a:t>
            </a:r>
          </a:p>
        </p:txBody>
      </p:sp>
      <p:sp>
        <p:nvSpPr>
          <p:cNvPr id="13" name="Rectangle 12"/>
          <p:cNvSpPr/>
          <p:nvPr/>
        </p:nvSpPr>
        <p:spPr>
          <a:xfrm>
            <a:off x="9963194" y="7401712"/>
            <a:ext cx="8032867" cy="4001095"/>
          </a:xfrm>
          <a:prstGeom prst="rect">
            <a:avLst/>
          </a:prstGeom>
        </p:spPr>
        <p:txBody>
          <a:bodyPr wrap="square" lIns="0" tIns="0" rIns="0" bIns="0">
            <a:spAutoFit/>
          </a:bodyPr>
          <a:lstStyle/>
          <a:p>
            <a:pPr marL="42180" indent="-42180" defTabSz="3179816">
              <a:spcBef>
                <a:spcPts val="0"/>
              </a:spcBef>
              <a:spcAft>
                <a:spcPts val="1200"/>
              </a:spcAft>
            </a:pPr>
            <a:r>
              <a:rPr lang="en-US" sz="3500" b="1" i="1" dirty="0">
                <a:solidFill>
                  <a:srgbClr val="B02534"/>
                </a:solidFill>
                <a:latin typeface="Arial"/>
                <a:cs typeface="Arial"/>
              </a:rPr>
              <a:t>Sec23 and Sec24 DNA</a:t>
            </a:r>
          </a:p>
          <a:p>
            <a:pPr marL="457200" indent="-457200" defTabSz="3179816">
              <a:spcBef>
                <a:spcPts val="0"/>
              </a:spcBef>
              <a:spcAft>
                <a:spcPts val="1200"/>
              </a:spcAft>
              <a:buFont typeface="Arial" panose="020B0604020202020204" pitchFamily="34" charset="0"/>
              <a:buChar char="•"/>
            </a:pPr>
            <a:r>
              <a:rPr lang="en-US" sz="3100" dirty="0">
                <a:latin typeface="Cambria" charset="0"/>
                <a:ea typeface="Cambria" charset="0"/>
                <a:cs typeface="Cambria" charset="0"/>
              </a:rPr>
              <a:t>Primer sequences designed and ordered</a:t>
            </a:r>
          </a:p>
          <a:p>
            <a:pPr marL="457200" indent="-457200" defTabSz="3179816">
              <a:spcBef>
                <a:spcPts val="0"/>
              </a:spcBef>
              <a:spcAft>
                <a:spcPts val="1200"/>
              </a:spcAft>
              <a:buFont typeface="Arial" panose="020B0604020202020204" pitchFamily="34" charset="0"/>
              <a:buChar char="•"/>
            </a:pPr>
            <a:r>
              <a:rPr lang="en-US" sz="3100" dirty="0">
                <a:latin typeface="Cambria" charset="0"/>
                <a:ea typeface="Cambria" charset="0"/>
                <a:cs typeface="Cambria" charset="0"/>
              </a:rPr>
              <a:t>sec23 and sec24 DNA isolated with primers by Polymerase Chain Reaction (PCR) on HK2 cell DNA</a:t>
            </a:r>
          </a:p>
          <a:p>
            <a:pPr marL="457200" indent="-457200" defTabSz="3179816">
              <a:spcBef>
                <a:spcPts val="0"/>
              </a:spcBef>
              <a:spcAft>
                <a:spcPts val="1200"/>
              </a:spcAft>
              <a:buFont typeface="Arial" panose="020B0604020202020204" pitchFamily="34" charset="0"/>
              <a:buChar char="•"/>
            </a:pPr>
            <a:endParaRPr lang="en-US" sz="3100" dirty="0"/>
          </a:p>
          <a:p>
            <a:pPr marL="615009" lvl="1" indent="-454454" defTabSz="3179816">
              <a:spcBef>
                <a:spcPts val="0"/>
              </a:spcBef>
              <a:spcAft>
                <a:spcPts val="0"/>
              </a:spcAft>
              <a:buFontTx/>
              <a:buChar char="•"/>
            </a:pPr>
            <a:endParaRPr lang="en-US" sz="3000" dirty="0">
              <a:latin typeface="Constantia"/>
              <a:cs typeface="Constantia"/>
            </a:endParaRPr>
          </a:p>
        </p:txBody>
      </p:sp>
      <p:sp>
        <p:nvSpPr>
          <p:cNvPr id="17" name="Text Box 10"/>
          <p:cNvSpPr txBox="1">
            <a:spLocks noChangeArrowheads="1"/>
          </p:cNvSpPr>
          <p:nvPr/>
        </p:nvSpPr>
        <p:spPr bwMode="auto">
          <a:xfrm>
            <a:off x="27889199" y="22791095"/>
            <a:ext cx="8070618" cy="1692771"/>
          </a:xfrm>
          <a:prstGeom prst="rect">
            <a:avLst/>
          </a:prstGeom>
          <a:noFill/>
          <a:ln w="9525">
            <a:noFill/>
            <a:miter lim="800000"/>
            <a:headEnd/>
            <a:tailEnd/>
          </a:ln>
        </p:spPr>
        <p:txBody>
          <a:bodyPr wrap="square" lIns="0" tIns="0" rIns="0" bIns="0">
            <a:spAutoFit/>
          </a:bodyPr>
          <a:lstStyle/>
          <a:p>
            <a:pPr marL="342900" indent="-342900" defTabSz="3824760">
              <a:spcBef>
                <a:spcPts val="0"/>
              </a:spcBef>
              <a:spcAft>
                <a:spcPts val="1200"/>
              </a:spcAft>
              <a:buFont typeface="Arial" panose="020B0604020202020204" pitchFamily="34" charset="0"/>
              <a:buChar char="•"/>
            </a:pPr>
            <a:r>
              <a:rPr lang="en-US" sz="2200" dirty="0">
                <a:latin typeface="Cambria" panose="02040503050406030204" pitchFamily="18" charset="0"/>
                <a:ea typeface="Cambria" panose="02040503050406030204" pitchFamily="18" charset="0"/>
              </a:rPr>
              <a:t>Al-Saleem J, Dirksen WP, Martinez MP, </a:t>
            </a:r>
            <a:r>
              <a:rPr lang="en-US" sz="2200" dirty="0" err="1">
                <a:latin typeface="Cambria" panose="02040503050406030204" pitchFamily="18" charset="0"/>
                <a:ea typeface="Cambria" panose="02040503050406030204" pitchFamily="18" charset="0"/>
              </a:rPr>
              <a:t>Shkriabai</a:t>
            </a:r>
            <a:r>
              <a:rPr lang="en-US" sz="2200" dirty="0">
                <a:latin typeface="Cambria" panose="02040503050406030204" pitchFamily="18" charset="0"/>
                <a:ea typeface="Cambria" panose="02040503050406030204" pitchFamily="18" charset="0"/>
              </a:rPr>
              <a:t> N, </a:t>
            </a:r>
            <a:r>
              <a:rPr lang="en-US" sz="2200" dirty="0" err="1">
                <a:latin typeface="Cambria" panose="02040503050406030204" pitchFamily="18" charset="0"/>
                <a:ea typeface="Cambria" panose="02040503050406030204" pitchFamily="18" charset="0"/>
              </a:rPr>
              <a:t>Kvaratskhelia</a:t>
            </a:r>
            <a:r>
              <a:rPr lang="en-US" sz="2200" dirty="0">
                <a:latin typeface="Cambria" panose="02040503050406030204" pitchFamily="18" charset="0"/>
                <a:ea typeface="Cambria" panose="02040503050406030204" pitchFamily="18" charset="0"/>
              </a:rPr>
              <a:t> M, Ratner L, et al. (2019) HTLV-1 Tax-1 interacts with SNX27 to regulate cellular localization of the HTLV-1 receptor molecule, GLUT1. </a:t>
            </a:r>
            <a:r>
              <a:rPr lang="en-US" sz="2200" dirty="0" err="1">
                <a:latin typeface="Cambria" panose="02040503050406030204" pitchFamily="18" charset="0"/>
                <a:ea typeface="Cambria" panose="02040503050406030204" pitchFamily="18" charset="0"/>
              </a:rPr>
              <a:t>PLoS</a:t>
            </a:r>
            <a:r>
              <a:rPr lang="en-US" sz="2200" dirty="0">
                <a:latin typeface="Cambria" panose="02040503050406030204" pitchFamily="18" charset="0"/>
                <a:ea typeface="Cambria" panose="02040503050406030204" pitchFamily="18" charset="0"/>
              </a:rPr>
              <a:t> ONE 14(3): e0214059. https://doi.org/10.1371/journal.pone.0214059</a:t>
            </a:r>
            <a:endParaRPr lang="en-US" sz="2200" dirty="0">
              <a:latin typeface="Cambria" panose="02040503050406030204" pitchFamily="18" charset="0"/>
              <a:ea typeface="Cambria" panose="02040503050406030204" pitchFamily="18" charset="0"/>
              <a:cs typeface="Cambria" charset="0"/>
            </a:endParaRPr>
          </a:p>
        </p:txBody>
      </p:sp>
      <p:sp>
        <p:nvSpPr>
          <p:cNvPr id="18" name="TextBox 17"/>
          <p:cNvSpPr txBox="1"/>
          <p:nvPr/>
        </p:nvSpPr>
        <p:spPr>
          <a:xfrm>
            <a:off x="27874167" y="12804872"/>
            <a:ext cx="8082042" cy="8817799"/>
          </a:xfrm>
          <a:prstGeom prst="rect">
            <a:avLst/>
          </a:prstGeom>
          <a:noFill/>
        </p:spPr>
        <p:txBody>
          <a:bodyPr wrap="square" lIns="0" tIns="0" rIns="0" bIns="0" rtlCol="0">
            <a:spAutoFit/>
          </a:bodyPr>
          <a:lstStyle/>
          <a:p>
            <a:pPr marL="42180" indent="-42180" defTabSz="3179816">
              <a:spcBef>
                <a:spcPts val="0"/>
              </a:spcBef>
              <a:spcAft>
                <a:spcPts val="1200"/>
              </a:spcAft>
            </a:pPr>
            <a:r>
              <a:rPr lang="en-US" sz="3600" b="1" dirty="0">
                <a:solidFill>
                  <a:srgbClr val="B02534"/>
                </a:solidFill>
                <a:latin typeface="Arial"/>
                <a:cs typeface="Arial"/>
              </a:rPr>
              <a:t>Findings </a:t>
            </a:r>
          </a:p>
          <a:p>
            <a:pPr marL="571500" indent="-571500" defTabSz="3179816">
              <a:spcBef>
                <a:spcPts val="0"/>
              </a:spcBef>
              <a:spcAft>
                <a:spcPts val="1200"/>
              </a:spcAft>
              <a:buFont typeface="Arial" panose="020B0604020202020204" pitchFamily="34" charset="0"/>
              <a:buChar char="•"/>
            </a:pPr>
            <a:r>
              <a:rPr lang="en-US" sz="3300" dirty="0">
                <a:latin typeface="Cambria" panose="02040503050406030204" pitchFamily="18" charset="0"/>
                <a:ea typeface="Cambria" panose="02040503050406030204" pitchFamily="18" charset="0"/>
              </a:rPr>
              <a:t>Preliminary confocal imaging confirmed co-localization to be present</a:t>
            </a:r>
          </a:p>
          <a:p>
            <a:pPr marL="571500" indent="-571500" defTabSz="3179816">
              <a:spcBef>
                <a:spcPts val="0"/>
              </a:spcBef>
              <a:spcAft>
                <a:spcPts val="1200"/>
              </a:spcAft>
              <a:buFont typeface="Arial" panose="020B0604020202020204" pitchFamily="34" charset="0"/>
              <a:buChar char="•"/>
            </a:pPr>
            <a:r>
              <a:rPr lang="en-US" sz="3300" dirty="0">
                <a:latin typeface="Cambria" panose="02040503050406030204" pitchFamily="18" charset="0"/>
                <a:ea typeface="Cambria" panose="02040503050406030204" pitchFamily="18" charset="0"/>
              </a:rPr>
              <a:t>env-GFP fusion successfully created</a:t>
            </a:r>
          </a:p>
          <a:p>
            <a:pPr defTabSz="3179816">
              <a:spcBef>
                <a:spcPts val="0"/>
              </a:spcBef>
              <a:spcAft>
                <a:spcPts val="1200"/>
              </a:spcAft>
            </a:pPr>
            <a:r>
              <a:rPr lang="en-US" sz="3600" b="1" dirty="0">
                <a:solidFill>
                  <a:srgbClr val="B02534"/>
                </a:solidFill>
                <a:latin typeface="Arial"/>
                <a:cs typeface="Arial"/>
              </a:rPr>
              <a:t>Future Direction</a:t>
            </a:r>
          </a:p>
          <a:p>
            <a:pPr marL="457200" indent="-457200" defTabSz="3824760">
              <a:spcBef>
                <a:spcPts val="0"/>
              </a:spcBef>
              <a:spcAft>
                <a:spcPts val="1200"/>
              </a:spcAft>
              <a:buFont typeface="Arial" panose="020B0604020202020204" pitchFamily="34" charset="0"/>
              <a:buChar char="•"/>
            </a:pPr>
            <a:r>
              <a:rPr lang="en-US" sz="3300" dirty="0">
                <a:latin typeface="Cambria" panose="02040503050406030204" pitchFamily="18" charset="0"/>
                <a:ea typeface="Cambria" panose="02040503050406030204" pitchFamily="18" charset="0"/>
              </a:rPr>
              <a:t>Larger confocal imaging sample size is now needed to provide strong evidence for GLUT1 and sec protein interaction</a:t>
            </a:r>
          </a:p>
          <a:p>
            <a:pPr marL="457200" indent="-457200" defTabSz="3824760">
              <a:spcBef>
                <a:spcPts val="0"/>
              </a:spcBef>
              <a:spcAft>
                <a:spcPts val="1200"/>
              </a:spcAft>
              <a:buFont typeface="Arial" panose="020B0604020202020204" pitchFamily="34" charset="0"/>
              <a:buChar char="•"/>
            </a:pPr>
            <a:r>
              <a:rPr lang="en-US" sz="3300" dirty="0">
                <a:latin typeface="Cambria" panose="02040503050406030204" pitchFamily="18" charset="0"/>
                <a:ea typeface="Cambria" panose="02040503050406030204" pitchFamily="18" charset="0"/>
              </a:rPr>
              <a:t>env-GFP fusion can be transfected into cells, expressed, and used to measure surface level GLUT1 via flow cytometry, allowing for significantly easier GLUT1 measurement</a:t>
            </a:r>
          </a:p>
          <a:p>
            <a:pPr marL="457200" indent="-457200" defTabSz="3824760">
              <a:spcBef>
                <a:spcPts val="0"/>
              </a:spcBef>
              <a:spcAft>
                <a:spcPts val="1200"/>
              </a:spcAft>
              <a:buFont typeface="Arial" panose="020B0604020202020204" pitchFamily="34" charset="0"/>
              <a:buChar char="•"/>
            </a:pPr>
            <a:endParaRPr lang="en-US" sz="3200" dirty="0"/>
          </a:p>
          <a:p>
            <a:pPr defTabSz="3824760">
              <a:spcBef>
                <a:spcPts val="0"/>
              </a:spcBef>
              <a:spcAft>
                <a:spcPts val="1200"/>
              </a:spcAft>
            </a:pPr>
            <a:endParaRPr lang="en-US" sz="3600" b="1" dirty="0">
              <a:solidFill>
                <a:srgbClr val="B02534"/>
              </a:solidFill>
              <a:latin typeface="Arial"/>
              <a:cs typeface="Arial"/>
            </a:endParaRPr>
          </a:p>
        </p:txBody>
      </p:sp>
      <p:sp>
        <p:nvSpPr>
          <p:cNvPr id="21" name="Rectangle 20"/>
          <p:cNvSpPr/>
          <p:nvPr/>
        </p:nvSpPr>
        <p:spPr>
          <a:xfrm>
            <a:off x="12129567" y="27333591"/>
            <a:ext cx="6166879" cy="908294"/>
          </a:xfrm>
          <a:prstGeom prst="rect">
            <a:avLst/>
          </a:prstGeom>
        </p:spPr>
        <p:txBody>
          <a:bodyPr wrap="square" lIns="76551" tIns="38275" rIns="76551" bIns="38275">
            <a:spAutoFit/>
          </a:bodyPr>
          <a:lstStyle/>
          <a:p>
            <a:pPr algn="ctr"/>
            <a:r>
              <a:rPr lang="en-US" sz="2700" b="1" i="1" dirty="0">
                <a:latin typeface="Cambria" charset="0"/>
                <a:ea typeface="Cambria" charset="0"/>
                <a:cs typeface="Cambria" charset="0"/>
              </a:rPr>
              <a:t>Figures 4 and 5</a:t>
            </a:r>
            <a:r>
              <a:rPr lang="en-US" sz="2700" i="1" dirty="0">
                <a:latin typeface="Cambria" charset="0"/>
                <a:ea typeface="Cambria" charset="0"/>
                <a:cs typeface="Cambria" charset="0"/>
              </a:rPr>
              <a:t>: mCherryGLUT1 GFP_sec24a co-transfection</a:t>
            </a:r>
            <a:endParaRPr lang="en-US" i="1" dirty="0">
              <a:latin typeface="Cambria" charset="0"/>
              <a:ea typeface="Cambria" charset="0"/>
              <a:cs typeface="Cambria" charset="0"/>
            </a:endParaRPr>
          </a:p>
        </p:txBody>
      </p:sp>
      <p:sp>
        <p:nvSpPr>
          <p:cNvPr id="6" name="TextBox 5"/>
          <p:cNvSpPr txBox="1"/>
          <p:nvPr/>
        </p:nvSpPr>
        <p:spPr>
          <a:xfrm>
            <a:off x="419100" y="16998483"/>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4800" b="1" dirty="0">
                <a:latin typeface="Arial"/>
                <a:cs typeface="Arial"/>
              </a:rPr>
              <a:t>Objectives</a:t>
            </a:r>
            <a:endParaRPr lang="en-US" sz="3600" b="1" dirty="0">
              <a:latin typeface="Arial"/>
              <a:cs typeface="Arial"/>
            </a:endParaRPr>
          </a:p>
        </p:txBody>
      </p:sp>
      <p:sp>
        <p:nvSpPr>
          <p:cNvPr id="25" name="Rectangle 24"/>
          <p:cNvSpPr/>
          <p:nvPr/>
        </p:nvSpPr>
        <p:spPr bwMode="auto">
          <a:xfrm>
            <a:off x="434964" y="360123"/>
            <a:ext cx="35709248" cy="3860940"/>
          </a:xfrm>
          <a:prstGeom prst="rect">
            <a:avLst/>
          </a:prstGeom>
          <a:solidFill>
            <a:schemeClr val="tx1"/>
          </a:solidFill>
          <a:ln w="952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4" name="TextBox 3"/>
          <p:cNvSpPr txBox="1"/>
          <p:nvPr/>
        </p:nvSpPr>
        <p:spPr>
          <a:xfrm>
            <a:off x="905209" y="631371"/>
            <a:ext cx="29115059" cy="3186851"/>
          </a:xfrm>
          <a:prstGeom prst="rect">
            <a:avLst/>
          </a:prstGeom>
          <a:noFill/>
        </p:spPr>
        <p:txBody>
          <a:bodyPr wrap="square" lIns="76551" tIns="0" rIns="76551" bIns="38275" rtlCol="0" anchor="ctr" anchorCtr="0">
            <a:noAutofit/>
          </a:bodyPr>
          <a:lstStyle/>
          <a:p>
            <a:pPr>
              <a:spcAft>
                <a:spcPts val="418"/>
              </a:spcAft>
            </a:pPr>
            <a:r>
              <a:rPr lang="en-US" sz="8000" b="1" dirty="0">
                <a:solidFill>
                  <a:schemeClr val="bg1"/>
                </a:solidFill>
                <a:latin typeface="Arial"/>
                <a:cs typeface="Arial"/>
              </a:rPr>
              <a:t>Searching For GLUT-1 Transport Protein Interactions</a:t>
            </a:r>
          </a:p>
          <a:p>
            <a:r>
              <a:rPr lang="en-US" sz="4000" b="1" dirty="0">
                <a:solidFill>
                  <a:schemeClr val="bg1"/>
                </a:solidFill>
                <a:latin typeface="Arial"/>
                <a:cs typeface="Arial"/>
              </a:rPr>
              <a:t>Sarah Catlin and Kyle Timmer, Professor Eric Arnoys. Calvin University, Grand Rapids, Michigan</a:t>
            </a:r>
          </a:p>
        </p:txBody>
      </p:sp>
      <p:sp>
        <p:nvSpPr>
          <p:cNvPr id="27" name="Rectangle 26"/>
          <p:cNvSpPr/>
          <p:nvPr/>
        </p:nvSpPr>
        <p:spPr bwMode="auto">
          <a:xfrm>
            <a:off x="27569837" y="26257619"/>
            <a:ext cx="8540496" cy="2102880"/>
          </a:xfrm>
          <a:prstGeom prst="rect">
            <a:avLst/>
          </a:prstGeom>
          <a:solidFill>
            <a:schemeClr val="bg1"/>
          </a:solidFill>
          <a:ln w="3175" cap="flat" cmpd="sng" algn="ctr">
            <a:noFill/>
            <a:prstDash val="solid"/>
            <a:round/>
            <a:headEnd type="none" w="med" len="med"/>
            <a:tailEnd type="none" w="med" len="med"/>
          </a:ln>
          <a:effectLst/>
        </p:spPr>
        <p:txBody>
          <a:bodyPr vert="horz" wrap="square" lIns="76551" tIns="38275" rIns="76551" bIns="38275" numCol="1" rtlCol="0" anchor="t" anchorCtr="0" compatLnSpc="1">
            <a:prstTxWarp prst="textNoShape">
              <a:avLst/>
            </a:prstTxWarp>
          </a:bodyPr>
          <a:lstStyle/>
          <a:p>
            <a:pPr marL="0" marR="0" indent="0" algn="l" defTabSz="921004"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dirty="0">
              <a:ln>
                <a:noFill/>
              </a:ln>
              <a:solidFill>
                <a:schemeClr val="tx1"/>
              </a:solidFill>
              <a:effectLst/>
              <a:latin typeface="Times New Roman" pitchFamily="27" charset="0"/>
            </a:endParaRPr>
          </a:p>
        </p:txBody>
      </p:sp>
      <p:sp>
        <p:nvSpPr>
          <p:cNvPr id="30" name="TextBox 29"/>
          <p:cNvSpPr txBox="1"/>
          <p:nvPr/>
        </p:nvSpPr>
        <p:spPr>
          <a:xfrm>
            <a:off x="27574610" y="24683629"/>
            <a:ext cx="8555567" cy="1371600"/>
          </a:xfrm>
          <a:prstGeom prst="rect">
            <a:avLst/>
          </a:prstGeom>
          <a:solidFill>
            <a:schemeClr val="bg2">
              <a:lumMod val="50000"/>
            </a:schemeClr>
          </a:solidFill>
          <a:ln>
            <a:noFill/>
          </a:ln>
        </p:spPr>
        <p:style>
          <a:lnRef idx="1">
            <a:schemeClr val="accent4"/>
          </a:lnRef>
          <a:fillRef idx="3">
            <a:schemeClr val="accent4"/>
          </a:fillRef>
          <a:effectRef idx="2">
            <a:schemeClr val="accent4"/>
          </a:effectRef>
          <a:fontRef idx="minor">
            <a:schemeClr val="lt1"/>
          </a:fontRef>
        </p:style>
        <p:txBody>
          <a:bodyPr wrap="square" lIns="229653" tIns="45720" rIns="229653" bIns="137160" rtlCol="0" anchor="ctr" anchorCtr="0">
            <a:normAutofit/>
          </a:bodyPr>
          <a:lstStyle/>
          <a:p>
            <a:pPr algn="ctr">
              <a:spcAft>
                <a:spcPts val="0"/>
              </a:spcAft>
            </a:pPr>
            <a:r>
              <a:rPr lang="en-US" sz="5400" b="1" dirty="0">
                <a:latin typeface="Arial"/>
                <a:cs typeface="Arial"/>
              </a:rPr>
              <a:t>Acknowledgements</a:t>
            </a:r>
          </a:p>
        </p:txBody>
      </p:sp>
      <p:sp>
        <p:nvSpPr>
          <p:cNvPr id="33" name="Text Box 10"/>
          <p:cNvSpPr txBox="1">
            <a:spLocks noChangeArrowheads="1"/>
          </p:cNvSpPr>
          <p:nvPr/>
        </p:nvSpPr>
        <p:spPr bwMode="auto">
          <a:xfrm>
            <a:off x="27889199" y="26347257"/>
            <a:ext cx="8070618" cy="1923604"/>
          </a:xfrm>
          <a:prstGeom prst="rect">
            <a:avLst/>
          </a:prstGeom>
          <a:noFill/>
          <a:ln w="9525">
            <a:noFill/>
            <a:miter lim="800000"/>
            <a:headEnd/>
            <a:tailEnd/>
          </a:ln>
        </p:spPr>
        <p:txBody>
          <a:bodyPr wrap="square" lIns="0" tIns="0" rIns="0" bIns="0">
            <a:spAutoFit/>
          </a:bodyPr>
          <a:lstStyle/>
          <a:p>
            <a:pPr defTabSz="3824760">
              <a:spcBef>
                <a:spcPts val="0"/>
              </a:spcBef>
              <a:spcAft>
                <a:spcPts val="1200"/>
              </a:spcAft>
            </a:pPr>
            <a:r>
              <a:rPr lang="en-US" dirty="0">
                <a:latin typeface="Cambria" charset="0"/>
                <a:ea typeface="Cambria" charset="0"/>
                <a:cs typeface="Cambria" charset="0"/>
              </a:rPr>
              <a:t>Thanks to Professors Westrate, Looyenga and Baker for their guidance, Hope College for the use of their facilities, the Calvin Research Fellowship program for student funding, and the Calvin Biochemistry Department for the facilities, programming, and ice cream!</a:t>
            </a:r>
          </a:p>
        </p:txBody>
      </p:sp>
      <p:sp>
        <p:nvSpPr>
          <p:cNvPr id="39" name="Rectangle 38"/>
          <p:cNvSpPr/>
          <p:nvPr/>
        </p:nvSpPr>
        <p:spPr>
          <a:xfrm>
            <a:off x="29283177" y="28481645"/>
            <a:ext cx="6856790" cy="261963"/>
          </a:xfrm>
          <a:prstGeom prst="rect">
            <a:avLst/>
          </a:prstGeom>
        </p:spPr>
        <p:txBody>
          <a:bodyPr wrap="square" lIns="76551" tIns="38275" rIns="76551" bIns="38275">
            <a:spAutoFit/>
          </a:bodyPr>
          <a:lstStyle/>
          <a:p>
            <a:pPr algn="r"/>
            <a:r>
              <a:rPr lang="en-US" sz="1200" dirty="0">
                <a:solidFill>
                  <a:schemeClr val="tx1">
                    <a:lumMod val="75000"/>
                    <a:lumOff val="25000"/>
                  </a:schemeClr>
                </a:solidFill>
                <a:latin typeface="Cambria" charset="0"/>
                <a:ea typeface="Cambria" charset="0"/>
                <a:cs typeface="Cambria" charset="0"/>
              </a:rPr>
              <a:t>10848-1 </a:t>
            </a:r>
            <a:r>
              <a:rPr lang="en-US" sz="1200" dirty="0" err="1">
                <a:solidFill>
                  <a:schemeClr val="tx1">
                    <a:lumMod val="75000"/>
                    <a:lumOff val="25000"/>
                  </a:schemeClr>
                </a:solidFill>
                <a:latin typeface="Cambria" charset="0"/>
                <a:ea typeface="Cambria" charset="0"/>
                <a:cs typeface="Cambria" charset="0"/>
              </a:rPr>
              <a:t>calvingraphics@gmail.com</a:t>
            </a:r>
            <a:endParaRPr lang="en-US" sz="1200" dirty="0">
              <a:solidFill>
                <a:schemeClr val="tx1">
                  <a:lumMod val="75000"/>
                  <a:lumOff val="25000"/>
                </a:schemeClr>
              </a:solidFill>
              <a:latin typeface="Cambria" charset="0"/>
              <a:ea typeface="Cambria" charset="0"/>
              <a:cs typeface="Cambria" charset="0"/>
            </a:endParaRPr>
          </a:p>
        </p:txBody>
      </p:sp>
      <p:sp>
        <p:nvSpPr>
          <p:cNvPr id="8" name="TextBox 7"/>
          <p:cNvSpPr txBox="1"/>
          <p:nvPr/>
        </p:nvSpPr>
        <p:spPr>
          <a:xfrm>
            <a:off x="9790924" y="19115325"/>
            <a:ext cx="15575645" cy="3170099"/>
          </a:xfrm>
          <a:prstGeom prst="rect">
            <a:avLst/>
          </a:prstGeom>
          <a:noFill/>
        </p:spPr>
        <p:txBody>
          <a:bodyPr wrap="square" rtlCol="0">
            <a:spAutoFit/>
          </a:bodyPr>
          <a:lstStyle/>
          <a:p>
            <a:pPr marL="160555" lvl="1" defTabSz="3179816">
              <a:spcBef>
                <a:spcPts val="0"/>
              </a:spcBef>
              <a:spcAft>
                <a:spcPts val="0"/>
              </a:spcAft>
            </a:pPr>
            <a:endParaRPr lang="en-US" sz="3000" dirty="0">
              <a:latin typeface="Cambria" panose="02040503050406030204" pitchFamily="18" charset="0"/>
              <a:ea typeface="Cambria" panose="02040503050406030204" pitchFamily="18" charset="0"/>
              <a:cs typeface="Constantia"/>
            </a:endParaRPr>
          </a:p>
          <a:p>
            <a:pPr marL="42180" lvl="1" indent="-42180" defTabSz="3179816">
              <a:spcBef>
                <a:spcPts val="0"/>
              </a:spcBef>
              <a:spcAft>
                <a:spcPts val="1200"/>
              </a:spcAft>
            </a:pPr>
            <a:r>
              <a:rPr lang="en-US" sz="4200" b="1" i="1" dirty="0">
                <a:solidFill>
                  <a:srgbClr val="B02534"/>
                </a:solidFill>
                <a:latin typeface="Arial" panose="020B0604020202020204" pitchFamily="34" charset="0"/>
                <a:ea typeface="Cambria" panose="02040503050406030204" pitchFamily="18" charset="0"/>
                <a:cs typeface="Arial" panose="020B0604020202020204" pitchFamily="34" charset="0"/>
              </a:rPr>
              <a:t>Transfection &amp; Imaging</a:t>
            </a:r>
          </a:p>
          <a:p>
            <a:pPr marL="615009" lvl="1" indent="-454454" defTabSz="3179816">
              <a:spcBef>
                <a:spcPts val="0"/>
              </a:spcBef>
              <a:spcAft>
                <a:spcPts val="0"/>
              </a:spcAft>
              <a:buFontTx/>
              <a:buChar char="•"/>
            </a:pPr>
            <a:r>
              <a:rPr lang="en-US" sz="3100" dirty="0">
                <a:latin typeface="Cambria" panose="02040503050406030204" pitchFamily="18" charset="0"/>
                <a:ea typeface="Cambria" panose="02040503050406030204" pitchFamily="18" charset="0"/>
                <a:cs typeface="Constantia"/>
              </a:rPr>
              <a:t>Florescent fusions of GFP_[sec23 or 24] and mCherry_GLUT2 inserted into cos7 cells</a:t>
            </a:r>
          </a:p>
          <a:p>
            <a:pPr marL="615009" lvl="1" indent="-454454" defTabSz="3179816">
              <a:spcBef>
                <a:spcPts val="0"/>
              </a:spcBef>
              <a:spcAft>
                <a:spcPts val="0"/>
              </a:spcAft>
              <a:buFontTx/>
              <a:buChar char="•"/>
            </a:pPr>
            <a:r>
              <a:rPr lang="en-US" sz="3100" dirty="0">
                <a:latin typeface="Cambria" panose="02040503050406030204" pitchFamily="18" charset="0"/>
                <a:ea typeface="Cambria" panose="02040503050406030204" pitchFamily="18" charset="0"/>
                <a:cs typeface="Constantia"/>
              </a:rPr>
              <a:t>Cells “fixed” in place and stained with </a:t>
            </a:r>
            <a:r>
              <a:rPr lang="en-US" sz="3100" dirty="0" err="1">
                <a:latin typeface="Cambria" panose="02040503050406030204" pitchFamily="18" charset="0"/>
                <a:ea typeface="Cambria" panose="02040503050406030204" pitchFamily="18" charset="0"/>
                <a:cs typeface="Constantia"/>
              </a:rPr>
              <a:t>Hochest</a:t>
            </a:r>
            <a:r>
              <a:rPr lang="en-US" sz="3100" dirty="0">
                <a:latin typeface="Cambria" panose="02040503050406030204" pitchFamily="18" charset="0"/>
                <a:ea typeface="Cambria" panose="02040503050406030204" pitchFamily="18" charset="0"/>
                <a:cs typeface="Constantia"/>
              </a:rPr>
              <a:t> to make nuclei fluoresce</a:t>
            </a:r>
          </a:p>
          <a:p>
            <a:pPr marL="615009" lvl="1" indent="-454454" defTabSz="3179816">
              <a:spcBef>
                <a:spcPts val="0"/>
              </a:spcBef>
              <a:spcAft>
                <a:spcPts val="0"/>
              </a:spcAft>
              <a:buFontTx/>
              <a:buChar char="•"/>
            </a:pPr>
            <a:r>
              <a:rPr lang="en-US" sz="3100" dirty="0">
                <a:latin typeface="Cambria" panose="02040503050406030204" pitchFamily="18" charset="0"/>
                <a:ea typeface="Cambria" panose="02040503050406030204" pitchFamily="18" charset="0"/>
                <a:cs typeface="Constantia"/>
              </a:rPr>
              <a:t>Viewed cells using confocal microscope at Hope College</a:t>
            </a:r>
          </a:p>
          <a:p>
            <a:endParaRPr lang="en-US"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9258" y="714828"/>
            <a:ext cx="3027516" cy="3103394"/>
          </a:xfrm>
          <a:prstGeom prst="rect">
            <a:avLst/>
          </a:prstGeom>
        </p:spPr>
      </p:pic>
      <p:sp>
        <p:nvSpPr>
          <p:cNvPr id="31" name="Rectangle 30"/>
          <p:cNvSpPr/>
          <p:nvPr/>
        </p:nvSpPr>
        <p:spPr>
          <a:xfrm>
            <a:off x="10509565" y="15366245"/>
            <a:ext cx="6782688" cy="939072"/>
          </a:xfrm>
          <a:prstGeom prst="rect">
            <a:avLst/>
          </a:prstGeom>
        </p:spPr>
        <p:txBody>
          <a:bodyPr wrap="square" lIns="76551" tIns="38275" rIns="76551" bIns="38275">
            <a:spAutoFit/>
          </a:bodyPr>
          <a:lstStyle/>
          <a:p>
            <a:r>
              <a:rPr lang="en-US" sz="2800" b="1" i="1" dirty="0">
                <a:latin typeface="Cambria" charset="0"/>
                <a:ea typeface="Cambria" charset="0"/>
                <a:cs typeface="Cambria" charset="0"/>
              </a:rPr>
              <a:t>Figure 2: </a:t>
            </a:r>
            <a:r>
              <a:rPr lang="en-US" sz="2800" i="1" dirty="0">
                <a:latin typeface="Cambria" charset="0"/>
                <a:ea typeface="Cambria" charset="0"/>
                <a:cs typeface="Cambria" charset="0"/>
              </a:rPr>
              <a:t>Gene Map of a Fluorescent Fusion (GFP_sec23b) via </a:t>
            </a:r>
            <a:r>
              <a:rPr lang="en-US" sz="2800" i="1" dirty="0" err="1">
                <a:latin typeface="Cambria" charset="0"/>
                <a:ea typeface="Cambria" charset="0"/>
                <a:cs typeface="Cambria" charset="0"/>
              </a:rPr>
              <a:t>SnapGene</a:t>
            </a:r>
            <a:endParaRPr lang="en-US" sz="2800" i="1" dirty="0">
              <a:latin typeface="Cambria" charset="0"/>
              <a:ea typeface="Cambria" charset="0"/>
              <a:cs typeface="Cambria" charset="0"/>
            </a:endParaRPr>
          </a:p>
        </p:txBody>
      </p:sp>
      <p:pic>
        <p:nvPicPr>
          <p:cNvPr id="15" name="Picture 14">
            <a:extLst>
              <a:ext uri="{FF2B5EF4-FFF2-40B4-BE49-F238E27FC236}">
                <a16:creationId xmlns:a16="http://schemas.microsoft.com/office/drawing/2014/main" id="{2AA7E370-1DDD-41A1-848E-F4DC751A7C5F}"/>
              </a:ext>
            </a:extLst>
          </p:cNvPr>
          <p:cNvPicPr>
            <a:picLocks noChangeAspect="1"/>
          </p:cNvPicPr>
          <p:nvPr/>
        </p:nvPicPr>
        <p:blipFill rotWithShape="1">
          <a:blip r:embed="rId4"/>
          <a:srcRect l="18026" r="16754"/>
          <a:stretch/>
        </p:blipFill>
        <p:spPr>
          <a:xfrm>
            <a:off x="10023873" y="9686507"/>
            <a:ext cx="8556068" cy="5613545"/>
          </a:xfrm>
          <a:prstGeom prst="rect">
            <a:avLst/>
          </a:prstGeom>
        </p:spPr>
      </p:pic>
      <p:sp>
        <p:nvSpPr>
          <p:cNvPr id="16" name="Text Box 23"/>
          <p:cNvSpPr txBox="1">
            <a:spLocks noChangeArrowheads="1"/>
          </p:cNvSpPr>
          <p:nvPr/>
        </p:nvSpPr>
        <p:spPr bwMode="auto">
          <a:xfrm>
            <a:off x="18979427" y="7332044"/>
            <a:ext cx="7972188" cy="3385542"/>
          </a:xfrm>
          <a:prstGeom prst="rect">
            <a:avLst/>
          </a:prstGeom>
          <a:noFill/>
          <a:ln w="9525">
            <a:noFill/>
            <a:miter lim="800000"/>
            <a:headEnd/>
            <a:tailEnd/>
          </a:ln>
        </p:spPr>
        <p:txBody>
          <a:bodyPr wrap="square" lIns="0" tIns="0" rIns="0" bIns="0">
            <a:spAutoFit/>
          </a:bodyPr>
          <a:lstStyle/>
          <a:p>
            <a:pPr marL="42180" lvl="1" indent="-42180" defTabSz="3179816">
              <a:spcBef>
                <a:spcPts val="0"/>
              </a:spcBef>
              <a:spcAft>
                <a:spcPts val="1200"/>
              </a:spcAft>
            </a:pPr>
            <a:r>
              <a:rPr lang="en-US" sz="3500" b="1" dirty="0">
                <a:solidFill>
                  <a:srgbClr val="B02534"/>
                </a:solidFill>
                <a:latin typeface="Arial" panose="020B0604020202020204" pitchFamily="34" charset="0"/>
                <a:ea typeface="Cambria" panose="02040503050406030204" pitchFamily="18" charset="0"/>
                <a:cs typeface="Arial" panose="020B0604020202020204" pitchFamily="34" charset="0"/>
              </a:rPr>
              <a:t>HTLV-2 env</a:t>
            </a:r>
          </a:p>
          <a:p>
            <a:pPr marL="615009" lvl="1" indent="-454454" defTabSz="3179816">
              <a:spcBef>
                <a:spcPts val="0"/>
              </a:spcBef>
              <a:spcAft>
                <a:spcPts val="1200"/>
              </a:spcAft>
              <a:buFontTx/>
              <a:buChar char="•"/>
            </a:pPr>
            <a:r>
              <a:rPr lang="en-US" sz="3100" dirty="0">
                <a:latin typeface="Cambria" charset="0"/>
                <a:ea typeface="Cambria" charset="0"/>
                <a:cs typeface="Cambria" charset="0"/>
              </a:rPr>
              <a:t>GFP vector and env DNA (from Gene Block) fused via Gibson Cloning Technique</a:t>
            </a:r>
          </a:p>
          <a:p>
            <a:pPr marL="615009" lvl="1" indent="-454454" defTabSz="3179816">
              <a:spcBef>
                <a:spcPts val="0"/>
              </a:spcBef>
              <a:spcAft>
                <a:spcPts val="1200"/>
              </a:spcAft>
              <a:buFontTx/>
              <a:buChar char="•"/>
            </a:pPr>
            <a:r>
              <a:rPr lang="en-US" sz="3100" dirty="0">
                <a:latin typeface="Cambria" charset="0"/>
                <a:ea typeface="Cambria" charset="0"/>
                <a:cs typeface="Cambria" charset="0"/>
              </a:rPr>
              <a:t>Cloning success checked with Restriction Digest, PCR</a:t>
            </a:r>
          </a:p>
          <a:p>
            <a:pPr marL="615009" lvl="1" indent="-454454" defTabSz="3179816">
              <a:spcBef>
                <a:spcPts val="0"/>
              </a:spcBef>
              <a:spcAft>
                <a:spcPts val="1200"/>
              </a:spcAft>
              <a:buFontTx/>
              <a:buChar char="•"/>
            </a:pPr>
            <a:r>
              <a:rPr lang="en-US" sz="3100" dirty="0">
                <a:latin typeface="Cambria" charset="0"/>
                <a:ea typeface="Cambria" charset="0"/>
                <a:cs typeface="Cambria" charset="0"/>
              </a:rPr>
              <a:t>Fusion transfected to test for expression</a:t>
            </a:r>
          </a:p>
        </p:txBody>
      </p:sp>
      <p:sp>
        <p:nvSpPr>
          <p:cNvPr id="32" name="Rectangle 31"/>
          <p:cNvSpPr/>
          <p:nvPr/>
        </p:nvSpPr>
        <p:spPr>
          <a:xfrm>
            <a:off x="20159534" y="17120229"/>
            <a:ext cx="5657150" cy="939072"/>
          </a:xfrm>
          <a:prstGeom prst="rect">
            <a:avLst/>
          </a:prstGeom>
        </p:spPr>
        <p:txBody>
          <a:bodyPr wrap="square" lIns="76551" tIns="38275" rIns="76551" bIns="38275">
            <a:spAutoFit/>
          </a:bodyPr>
          <a:lstStyle/>
          <a:p>
            <a:r>
              <a:rPr lang="en-US" sz="2800" b="1" i="1" dirty="0">
                <a:latin typeface="Cambria" charset="0"/>
                <a:ea typeface="Cambria" charset="0"/>
                <a:cs typeface="Cambria" charset="0"/>
              </a:rPr>
              <a:t>Figure 3: </a:t>
            </a:r>
            <a:r>
              <a:rPr lang="en-US" sz="2800" i="1" dirty="0">
                <a:latin typeface="Cambria" charset="0"/>
                <a:ea typeface="Cambria" charset="0"/>
                <a:cs typeface="Cambria" charset="0"/>
              </a:rPr>
              <a:t>Restriction Digest and PCR Confirmation of </a:t>
            </a:r>
            <a:r>
              <a:rPr lang="en-US" sz="2800" i="1" dirty="0" err="1">
                <a:latin typeface="Cambria" charset="0"/>
                <a:ea typeface="Cambria" charset="0"/>
                <a:cs typeface="Cambria" charset="0"/>
              </a:rPr>
              <a:t>env_GFP</a:t>
            </a:r>
            <a:endParaRPr lang="en-US" sz="2800" i="1" dirty="0">
              <a:latin typeface="Cambria" charset="0"/>
              <a:ea typeface="Cambria" charset="0"/>
              <a:cs typeface="Cambria" charset="0"/>
            </a:endParaRPr>
          </a:p>
        </p:txBody>
      </p:sp>
      <p:pic>
        <p:nvPicPr>
          <p:cNvPr id="19" name="Picture 18">
            <a:extLst>
              <a:ext uri="{FF2B5EF4-FFF2-40B4-BE49-F238E27FC236}">
                <a16:creationId xmlns:a16="http://schemas.microsoft.com/office/drawing/2014/main" id="{057728A5-FD1B-4D09-AE1C-61971DFB50C2}"/>
              </a:ext>
            </a:extLst>
          </p:cNvPr>
          <p:cNvPicPr>
            <a:picLocks noChangeAspect="1"/>
          </p:cNvPicPr>
          <p:nvPr/>
        </p:nvPicPr>
        <p:blipFill>
          <a:blip r:embed="rId5"/>
          <a:stretch>
            <a:fillRect/>
          </a:stretch>
        </p:blipFill>
        <p:spPr>
          <a:xfrm>
            <a:off x="19625929" y="11010290"/>
            <a:ext cx="6569135" cy="5862952"/>
          </a:xfrm>
          <a:prstGeom prst="rect">
            <a:avLst/>
          </a:prstGeom>
          <a:ln>
            <a:solidFill>
              <a:schemeClr val="tx1"/>
            </a:solidFill>
          </a:ln>
        </p:spPr>
      </p:pic>
      <p:pic>
        <p:nvPicPr>
          <p:cNvPr id="26" name="Picture 25">
            <a:extLst>
              <a:ext uri="{FF2B5EF4-FFF2-40B4-BE49-F238E27FC236}">
                <a16:creationId xmlns:a16="http://schemas.microsoft.com/office/drawing/2014/main" id="{D415D2AE-6701-4566-B9CA-80CDBCED5645}"/>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2111" y="22206492"/>
            <a:ext cx="4814663" cy="4814663"/>
          </a:xfrm>
          <a:prstGeom prst="rect">
            <a:avLst/>
          </a:prstGeom>
        </p:spPr>
      </p:pic>
      <p:sp>
        <p:nvSpPr>
          <p:cNvPr id="43" name="Rectangle 42">
            <a:extLst>
              <a:ext uri="{FF2B5EF4-FFF2-40B4-BE49-F238E27FC236}">
                <a16:creationId xmlns:a16="http://schemas.microsoft.com/office/drawing/2014/main" id="{22231D49-2931-41A7-9381-831C6E23ED0F}"/>
              </a:ext>
            </a:extLst>
          </p:cNvPr>
          <p:cNvSpPr/>
          <p:nvPr/>
        </p:nvSpPr>
        <p:spPr>
          <a:xfrm>
            <a:off x="27575843" y="9807352"/>
            <a:ext cx="8555567" cy="908294"/>
          </a:xfrm>
          <a:prstGeom prst="rect">
            <a:avLst/>
          </a:prstGeom>
        </p:spPr>
        <p:txBody>
          <a:bodyPr wrap="square" lIns="76551" tIns="38275" rIns="76551" bIns="38275">
            <a:spAutoFit/>
          </a:bodyPr>
          <a:lstStyle/>
          <a:p>
            <a:pPr algn="ctr"/>
            <a:r>
              <a:rPr lang="en-US" sz="2700" b="1" i="1" dirty="0">
                <a:latin typeface="Cambria" charset="0"/>
                <a:ea typeface="Cambria" charset="0"/>
                <a:cs typeface="Cambria" charset="0"/>
              </a:rPr>
              <a:t>Figure 1</a:t>
            </a:r>
            <a:r>
              <a:rPr lang="en-US" sz="2700" i="1" dirty="0">
                <a:latin typeface="Cambria" charset="0"/>
                <a:ea typeface="Cambria" charset="0"/>
                <a:cs typeface="Cambria" charset="0"/>
              </a:rPr>
              <a:t>: GLUT1 Structure (Adapted from </a:t>
            </a:r>
            <a:r>
              <a:rPr lang="en-US" sz="2700" i="1" dirty="0" err="1">
                <a:latin typeface="Cambria" charset="0"/>
                <a:ea typeface="Cambria" charset="0"/>
                <a:cs typeface="Cambria" charset="0"/>
              </a:rPr>
              <a:t>Suls</a:t>
            </a:r>
            <a:r>
              <a:rPr lang="en-US" sz="2700" i="1" dirty="0">
                <a:latin typeface="Cambria" charset="0"/>
                <a:ea typeface="Cambria" charset="0"/>
                <a:cs typeface="Cambria" charset="0"/>
              </a:rPr>
              <a:t> et. Al (2008). Brain 131. 1831-44.</a:t>
            </a:r>
            <a:endParaRPr lang="en-US" i="1" dirty="0">
              <a:latin typeface="Cambria" charset="0"/>
              <a:ea typeface="Cambria" charset="0"/>
              <a:cs typeface="Cambria" charset="0"/>
            </a:endParaRPr>
          </a:p>
        </p:txBody>
      </p:sp>
      <p:pic>
        <p:nvPicPr>
          <p:cNvPr id="45" name="Picture 44" descr="A picture containing dark, sitting, light, animal&#10;&#10;Description automatically generated">
            <a:extLst>
              <a:ext uri="{FF2B5EF4-FFF2-40B4-BE49-F238E27FC236}">
                <a16:creationId xmlns:a16="http://schemas.microsoft.com/office/drawing/2014/main" id="{58806D06-1232-4DC4-8A8B-1E1C1F001F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2545" y="22206493"/>
            <a:ext cx="5534613" cy="4814663"/>
          </a:xfrm>
          <a:prstGeom prst="rect">
            <a:avLst/>
          </a:prstGeom>
        </p:spPr>
      </p:pic>
      <p:sp>
        <p:nvSpPr>
          <p:cNvPr id="51" name="Rectangle 50">
            <a:extLst>
              <a:ext uri="{FF2B5EF4-FFF2-40B4-BE49-F238E27FC236}">
                <a16:creationId xmlns:a16="http://schemas.microsoft.com/office/drawing/2014/main" id="{BED2A366-486F-4D8C-8AD9-394341AFC5F7}"/>
              </a:ext>
            </a:extLst>
          </p:cNvPr>
          <p:cNvSpPr/>
          <p:nvPr/>
        </p:nvSpPr>
        <p:spPr>
          <a:xfrm>
            <a:off x="9776357" y="6637628"/>
            <a:ext cx="8032867" cy="1892826"/>
          </a:xfrm>
          <a:prstGeom prst="rect">
            <a:avLst/>
          </a:prstGeom>
        </p:spPr>
        <p:txBody>
          <a:bodyPr wrap="square" lIns="0" tIns="0" rIns="0" bIns="0">
            <a:spAutoFit/>
          </a:bodyPr>
          <a:lstStyle/>
          <a:p>
            <a:pPr marL="42180" indent="-42180" defTabSz="3179816">
              <a:spcBef>
                <a:spcPts val="0"/>
              </a:spcBef>
              <a:spcAft>
                <a:spcPts val="1200"/>
              </a:spcAft>
            </a:pPr>
            <a:r>
              <a:rPr lang="en-US" sz="4200" b="1" dirty="0">
                <a:solidFill>
                  <a:srgbClr val="B02534"/>
                </a:solidFill>
                <a:latin typeface="Arial" panose="020B0604020202020204" pitchFamily="34" charset="0"/>
                <a:ea typeface="Cambria" panose="02040503050406030204" pitchFamily="18" charset="0"/>
                <a:cs typeface="Arial" panose="020B0604020202020204" pitchFamily="34" charset="0"/>
              </a:rPr>
              <a:t>Creating Fusions</a:t>
            </a:r>
          </a:p>
          <a:p>
            <a:pPr defTabSz="3179816">
              <a:spcBef>
                <a:spcPts val="0"/>
              </a:spcBef>
              <a:spcAft>
                <a:spcPts val="1200"/>
              </a:spcAft>
            </a:pPr>
            <a:endParaRPr lang="en-US" sz="3100" dirty="0">
              <a:latin typeface="Cambria" panose="02040503050406030204" pitchFamily="18" charset="0"/>
              <a:ea typeface="Cambria" panose="02040503050406030204" pitchFamily="18" charset="0"/>
            </a:endParaRPr>
          </a:p>
          <a:p>
            <a:pPr marL="615009" lvl="1" indent="-454454" defTabSz="3179816">
              <a:spcBef>
                <a:spcPts val="0"/>
              </a:spcBef>
              <a:spcAft>
                <a:spcPts val="0"/>
              </a:spcAft>
              <a:buFontTx/>
              <a:buChar char="•"/>
            </a:pPr>
            <a:endParaRPr lang="en-US" sz="3000" dirty="0">
              <a:latin typeface="Cambria" panose="02040503050406030204" pitchFamily="18" charset="0"/>
              <a:ea typeface="Cambria" panose="02040503050406030204" pitchFamily="18" charset="0"/>
              <a:cs typeface="Constantia"/>
            </a:endParaRPr>
          </a:p>
        </p:txBody>
      </p:sp>
      <p:sp>
        <p:nvSpPr>
          <p:cNvPr id="52" name="Rectangle 51">
            <a:extLst>
              <a:ext uri="{FF2B5EF4-FFF2-40B4-BE49-F238E27FC236}">
                <a16:creationId xmlns:a16="http://schemas.microsoft.com/office/drawing/2014/main" id="{3C4573B3-77D9-4F10-A82D-277AAC92B7F8}"/>
              </a:ext>
            </a:extLst>
          </p:cNvPr>
          <p:cNvSpPr/>
          <p:nvPr/>
        </p:nvSpPr>
        <p:spPr>
          <a:xfrm>
            <a:off x="9963194" y="16684638"/>
            <a:ext cx="7972188" cy="3216265"/>
          </a:xfrm>
          <a:prstGeom prst="rect">
            <a:avLst/>
          </a:prstGeom>
        </p:spPr>
        <p:txBody>
          <a:bodyPr wrap="square" lIns="0" tIns="0" rIns="0" bIns="0">
            <a:spAutoFit/>
          </a:bodyPr>
          <a:lstStyle/>
          <a:p>
            <a:pPr marL="42180" indent="-42180" defTabSz="3179816">
              <a:spcBef>
                <a:spcPts val="0"/>
              </a:spcBef>
              <a:spcAft>
                <a:spcPts val="1200"/>
              </a:spcAft>
            </a:pPr>
            <a:r>
              <a:rPr lang="en-US" sz="3500" b="1" i="1" dirty="0">
                <a:solidFill>
                  <a:srgbClr val="B02534"/>
                </a:solidFill>
                <a:latin typeface="Arial"/>
                <a:cs typeface="Arial"/>
              </a:rPr>
              <a:t>“Cutting and Pasting”</a:t>
            </a:r>
          </a:p>
          <a:p>
            <a:pPr marL="615009" lvl="1" indent="-454454" defTabSz="3179816">
              <a:spcBef>
                <a:spcPts val="0"/>
              </a:spcBef>
              <a:spcAft>
                <a:spcPts val="0"/>
              </a:spcAft>
              <a:buFontTx/>
              <a:buChar char="•"/>
            </a:pPr>
            <a:r>
              <a:rPr lang="en-US" sz="3100" dirty="0">
                <a:latin typeface="Cambria" panose="02040503050406030204" pitchFamily="18" charset="0"/>
                <a:ea typeface="Cambria" panose="02040503050406030204" pitchFamily="18" charset="0"/>
                <a:cs typeface="Constantia"/>
              </a:rPr>
              <a:t>Vector and sec23/sec24 DNA cut at specific, identical sites by restriction digest</a:t>
            </a:r>
          </a:p>
          <a:p>
            <a:pPr marL="615009" lvl="1" indent="-454454" defTabSz="3179816">
              <a:spcBef>
                <a:spcPts val="0"/>
              </a:spcBef>
              <a:spcAft>
                <a:spcPts val="0"/>
              </a:spcAft>
              <a:buFontTx/>
              <a:buChar char="•"/>
            </a:pPr>
            <a:r>
              <a:rPr lang="en-US" sz="3100" dirty="0">
                <a:latin typeface="Cambria" panose="02040503050406030204" pitchFamily="18" charset="0"/>
                <a:ea typeface="Cambria" panose="02040503050406030204" pitchFamily="18" charset="0"/>
                <a:cs typeface="Constantia"/>
              </a:rPr>
              <a:t>Cut ends reattached via ligation</a:t>
            </a:r>
          </a:p>
          <a:p>
            <a:pPr marL="457200" indent="-457200" defTabSz="3179816">
              <a:spcBef>
                <a:spcPts val="0"/>
              </a:spcBef>
              <a:spcAft>
                <a:spcPts val="1200"/>
              </a:spcAft>
              <a:buFont typeface="Arial" panose="020B0604020202020204" pitchFamily="34" charset="0"/>
              <a:buChar char="•"/>
            </a:pPr>
            <a:endParaRPr lang="en-US" sz="3100" dirty="0"/>
          </a:p>
          <a:p>
            <a:pPr marL="615009" lvl="1" indent="-454454" defTabSz="3179816">
              <a:spcBef>
                <a:spcPts val="0"/>
              </a:spcBef>
              <a:spcAft>
                <a:spcPts val="0"/>
              </a:spcAft>
              <a:buFontTx/>
              <a:buChar char="•"/>
            </a:pPr>
            <a:endParaRPr lang="en-US" sz="3000" dirty="0">
              <a:latin typeface="Constantia"/>
              <a:cs typeface="Constantia"/>
            </a:endParaRPr>
          </a:p>
        </p:txBody>
      </p:sp>
      <p:pic>
        <p:nvPicPr>
          <p:cNvPr id="49" name="Picture 48">
            <a:extLst>
              <a:ext uri="{FF2B5EF4-FFF2-40B4-BE49-F238E27FC236}">
                <a16:creationId xmlns:a16="http://schemas.microsoft.com/office/drawing/2014/main" id="{BEE65373-96B3-4514-880D-D5E8A28AFDFE}"/>
              </a:ext>
            </a:extLst>
          </p:cNvPr>
          <p:cNvPicPr>
            <a:picLocks noChangeAspect="1"/>
          </p:cNvPicPr>
          <p:nvPr/>
        </p:nvPicPr>
        <p:blipFill>
          <a:blip r:embed="rId8"/>
          <a:stretch>
            <a:fillRect/>
          </a:stretch>
        </p:blipFill>
        <p:spPr>
          <a:xfrm>
            <a:off x="27835603" y="4830916"/>
            <a:ext cx="8067047" cy="4805565"/>
          </a:xfrm>
          <a:prstGeom prst="rect">
            <a:avLst/>
          </a:prstGeom>
        </p:spPr>
      </p:pic>
      <p:pic>
        <p:nvPicPr>
          <p:cNvPr id="53" name="Picture 52" descr="A picture containing animal&#10;&#10;Description automatically generated">
            <a:extLst>
              <a:ext uri="{FF2B5EF4-FFF2-40B4-BE49-F238E27FC236}">
                <a16:creationId xmlns:a16="http://schemas.microsoft.com/office/drawing/2014/main" id="{313BF530-3BDD-4B2B-9B0D-E2843BF59C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685216" y="22202224"/>
            <a:ext cx="4814663" cy="4814663"/>
          </a:xfrm>
          <a:prstGeom prst="rect">
            <a:avLst/>
          </a:prstGeom>
        </p:spPr>
      </p:pic>
      <p:sp>
        <p:nvSpPr>
          <p:cNvPr id="57" name="Rectangle 56">
            <a:extLst>
              <a:ext uri="{FF2B5EF4-FFF2-40B4-BE49-F238E27FC236}">
                <a16:creationId xmlns:a16="http://schemas.microsoft.com/office/drawing/2014/main" id="{CA6BFC4D-D98A-4218-B7DD-3FB58C18C883}"/>
              </a:ext>
            </a:extLst>
          </p:cNvPr>
          <p:cNvSpPr/>
          <p:nvPr/>
        </p:nvSpPr>
        <p:spPr>
          <a:xfrm>
            <a:off x="21670187" y="27333591"/>
            <a:ext cx="5281428" cy="908294"/>
          </a:xfrm>
          <a:prstGeom prst="rect">
            <a:avLst/>
          </a:prstGeom>
        </p:spPr>
        <p:txBody>
          <a:bodyPr wrap="square" lIns="76551" tIns="38275" rIns="76551" bIns="38275">
            <a:spAutoFit/>
          </a:bodyPr>
          <a:lstStyle/>
          <a:p>
            <a:pPr algn="ctr"/>
            <a:r>
              <a:rPr lang="en-US" sz="2700" b="1" i="1" dirty="0">
                <a:latin typeface="Cambria" charset="0"/>
                <a:ea typeface="Cambria" charset="0"/>
                <a:cs typeface="Cambria" charset="0"/>
              </a:rPr>
              <a:t>Figure 6</a:t>
            </a:r>
            <a:r>
              <a:rPr lang="en-US" sz="2700" i="1" dirty="0">
                <a:latin typeface="Cambria" charset="0"/>
                <a:ea typeface="Cambria" charset="0"/>
                <a:cs typeface="Cambria" charset="0"/>
              </a:rPr>
              <a:t>: mCherryGLUT1 GFP_sec24b co-transfection</a:t>
            </a:r>
            <a:endParaRPr lang="en-US" i="1" dirty="0">
              <a:latin typeface="Cambria" charset="0"/>
              <a:ea typeface="Cambria" charset="0"/>
              <a:cs typeface="Cambria" charset="0"/>
            </a:endParaRPr>
          </a:p>
        </p:txBody>
      </p:sp>
    </p:spTree>
  </p:cSld>
  <p:clrMapOvr>
    <a:masterClrMapping/>
  </p:clrMapOvr>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5370</TotalTime>
  <Words>472</Words>
  <Application>Microsoft Office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Cambria</vt:lpstr>
      <vt:lpstr>Constantia</vt:lpstr>
      <vt:lpstr>Times New Roman</vt:lpstr>
      <vt:lpstr>Blank</vt:lpstr>
      <vt:lpstr>PowerPoint Presentation</vt:lpstr>
    </vt:vector>
  </TitlesOfParts>
  <Manager/>
  <Company>Calvin College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32x40 CMS POSTER TEMPLATE 2015</dc:title>
  <dc:subject/>
  <dc:creator>Victoria Seaburg</dc:creator>
  <cp:keywords/>
  <dc:description/>
  <cp:lastModifiedBy>Kyle Timmer</cp:lastModifiedBy>
  <cp:revision>147</cp:revision>
  <cp:lastPrinted>2002-12-02T18:20:07Z</cp:lastPrinted>
  <dcterms:created xsi:type="dcterms:W3CDTF">2011-04-04T18:01:39Z</dcterms:created>
  <dcterms:modified xsi:type="dcterms:W3CDTF">2019-10-09T17:18:25Z</dcterms:modified>
  <cp:category/>
</cp:coreProperties>
</file>